
<file path=[Content_Types].xml><?xml version="1.0" encoding="utf-8"?>
<Types xmlns="http://schemas.openxmlformats.org/package/2006/content-types">
  <Default Extension="xml" ContentType="application/xml"/>
  <Default Extension="doc" ContentType="application/msword"/>
  <Default Extension="wmf" ContentType="image/x-wmf"/>
  <Default Extension="jpeg" ContentType="image/jpeg"/>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embeddings/oleObject1.bin" ContentType="application/vnd.openxmlformats-officedocument.oleObject"/>
  <Override PartName="/ppt/embeddings/oleObject2.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8" r:id="rId3"/>
    <p:sldId id="269" r:id="rId4"/>
    <p:sldId id="270" r:id="rId5"/>
    <p:sldId id="271" r:id="rId6"/>
    <p:sldId id="272" r:id="rId7"/>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89" r:id="rId24"/>
    <p:sldId id="290" r:id="rId25"/>
    <p:sldId id="291" r:id="rId26"/>
    <p:sldId id="292" r:id="rId27"/>
    <p:sldId id="293" r:id="rId28"/>
    <p:sldId id="294" r:id="rId29"/>
    <p:sldId id="295" r:id="rId30"/>
    <p:sldId id="296" r:id="rId31"/>
    <p:sldId id="297" r:id="rId32"/>
    <p:sldId id="298" r:id="rId3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7" d="100"/>
          <a:sy n="97" d="100"/>
        </p:scale>
        <p:origin x="-138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png"/><Relationship Id="rId2" Type="http://schemas.openxmlformats.org/officeDocument/2006/relationships/image" Target="../media/image6.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86D300B-1889-994F-A30A-AEB64BE88802}" type="datetimeFigureOut">
              <a:rPr lang="en-US" smtClean="0"/>
              <a:t>4/23/13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CE0FDC-621F-0147-BE67-9CEB0BECE958}" type="slidenum">
              <a:rPr lang="en-US" smtClean="0"/>
              <a:t>‹#›</a:t>
            </a:fld>
            <a:endParaRPr lang="en-US"/>
          </a:p>
        </p:txBody>
      </p:sp>
    </p:spTree>
    <p:extLst>
      <p:ext uri="{BB962C8B-B14F-4D97-AF65-F5344CB8AC3E}">
        <p14:creationId xmlns:p14="http://schemas.microsoft.com/office/powerpoint/2010/main" val="1940796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6D300B-1889-994F-A30A-AEB64BE88802}" type="datetimeFigureOut">
              <a:rPr lang="en-US" smtClean="0"/>
              <a:t>4/23/13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CE0FDC-621F-0147-BE67-9CEB0BECE958}" type="slidenum">
              <a:rPr lang="en-US" smtClean="0"/>
              <a:t>‹#›</a:t>
            </a:fld>
            <a:endParaRPr lang="en-US"/>
          </a:p>
        </p:txBody>
      </p:sp>
    </p:spTree>
    <p:extLst>
      <p:ext uri="{BB962C8B-B14F-4D97-AF65-F5344CB8AC3E}">
        <p14:creationId xmlns:p14="http://schemas.microsoft.com/office/powerpoint/2010/main" val="1932633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6D300B-1889-994F-A30A-AEB64BE88802}" type="datetimeFigureOut">
              <a:rPr lang="en-US" smtClean="0"/>
              <a:t>4/23/13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CE0FDC-621F-0147-BE67-9CEB0BECE958}" type="slidenum">
              <a:rPr lang="en-US" smtClean="0"/>
              <a:t>‹#›</a:t>
            </a:fld>
            <a:endParaRPr lang="en-US"/>
          </a:p>
        </p:txBody>
      </p:sp>
    </p:spTree>
    <p:extLst>
      <p:ext uri="{BB962C8B-B14F-4D97-AF65-F5344CB8AC3E}">
        <p14:creationId xmlns:p14="http://schemas.microsoft.com/office/powerpoint/2010/main" val="35443258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9B39FC1-3CF7-449C-B07A-10B758472632}" type="slidenum">
              <a:rPr lang="en-US"/>
              <a:pPr>
                <a:defRPr/>
              </a:pPr>
              <a:t>‹#›</a:t>
            </a:fld>
            <a:endParaRPr lang="en-US"/>
          </a:p>
        </p:txBody>
      </p:sp>
    </p:spTree>
    <p:extLst>
      <p:ext uri="{BB962C8B-B14F-4D97-AF65-F5344CB8AC3E}">
        <p14:creationId xmlns:p14="http://schemas.microsoft.com/office/powerpoint/2010/main" val="4231083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2726B2F-2003-4AD8-BACA-6F44A0237E0E}" type="slidenum">
              <a:rPr lang="en-US"/>
              <a:pPr>
                <a:defRPr/>
              </a:pPr>
              <a:t>‹#›</a:t>
            </a:fld>
            <a:endParaRPr lang="en-US"/>
          </a:p>
        </p:txBody>
      </p:sp>
    </p:spTree>
    <p:extLst>
      <p:ext uri="{BB962C8B-B14F-4D97-AF65-F5344CB8AC3E}">
        <p14:creationId xmlns:p14="http://schemas.microsoft.com/office/powerpoint/2010/main" val="24470432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AB51398-49B9-47FD-8BC3-B032D80A747B}" type="slidenum">
              <a:rPr lang="en-US"/>
              <a:pPr>
                <a:defRPr/>
              </a:pPr>
              <a:t>‹#›</a:t>
            </a:fld>
            <a:endParaRPr lang="en-US"/>
          </a:p>
        </p:txBody>
      </p:sp>
    </p:spTree>
    <p:extLst>
      <p:ext uri="{BB962C8B-B14F-4D97-AF65-F5344CB8AC3E}">
        <p14:creationId xmlns:p14="http://schemas.microsoft.com/office/powerpoint/2010/main" val="19476993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32055C40-AFBD-4189-8950-B2D663C5572E}" type="slidenum">
              <a:rPr lang="en-US"/>
              <a:pPr>
                <a:defRPr/>
              </a:pPr>
              <a:t>‹#›</a:t>
            </a:fld>
            <a:endParaRPr lang="en-US"/>
          </a:p>
        </p:txBody>
      </p:sp>
    </p:spTree>
    <p:extLst>
      <p:ext uri="{BB962C8B-B14F-4D97-AF65-F5344CB8AC3E}">
        <p14:creationId xmlns:p14="http://schemas.microsoft.com/office/powerpoint/2010/main" val="6300194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B1D9BC7A-EB3E-4988-BC30-8BD5CDB19143}" type="slidenum">
              <a:rPr lang="en-US"/>
              <a:pPr>
                <a:defRPr/>
              </a:pPr>
              <a:t>‹#›</a:t>
            </a:fld>
            <a:endParaRPr lang="en-US"/>
          </a:p>
        </p:txBody>
      </p:sp>
    </p:spTree>
    <p:extLst>
      <p:ext uri="{BB962C8B-B14F-4D97-AF65-F5344CB8AC3E}">
        <p14:creationId xmlns:p14="http://schemas.microsoft.com/office/powerpoint/2010/main" val="10280045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6D300B-1889-994F-A30A-AEB64BE88802}" type="datetimeFigureOut">
              <a:rPr lang="en-US" smtClean="0"/>
              <a:t>4/23/13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CE0FDC-621F-0147-BE67-9CEB0BECE958}" type="slidenum">
              <a:rPr lang="en-US" smtClean="0"/>
              <a:t>‹#›</a:t>
            </a:fld>
            <a:endParaRPr lang="en-US"/>
          </a:p>
        </p:txBody>
      </p:sp>
    </p:spTree>
    <p:extLst>
      <p:ext uri="{BB962C8B-B14F-4D97-AF65-F5344CB8AC3E}">
        <p14:creationId xmlns:p14="http://schemas.microsoft.com/office/powerpoint/2010/main" val="41358572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86D300B-1889-994F-A30A-AEB64BE88802}" type="datetimeFigureOut">
              <a:rPr lang="en-US" smtClean="0"/>
              <a:t>4/23/13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CE0FDC-621F-0147-BE67-9CEB0BECE958}" type="slidenum">
              <a:rPr lang="en-US" smtClean="0"/>
              <a:t>‹#›</a:t>
            </a:fld>
            <a:endParaRPr lang="en-US"/>
          </a:p>
        </p:txBody>
      </p:sp>
    </p:spTree>
    <p:extLst>
      <p:ext uri="{BB962C8B-B14F-4D97-AF65-F5344CB8AC3E}">
        <p14:creationId xmlns:p14="http://schemas.microsoft.com/office/powerpoint/2010/main" val="25308452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86D300B-1889-994F-A30A-AEB64BE88802}" type="datetimeFigureOut">
              <a:rPr lang="en-US" smtClean="0"/>
              <a:t>4/23/13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CE0FDC-621F-0147-BE67-9CEB0BECE958}" type="slidenum">
              <a:rPr lang="en-US" smtClean="0"/>
              <a:t>‹#›</a:t>
            </a:fld>
            <a:endParaRPr lang="en-US"/>
          </a:p>
        </p:txBody>
      </p:sp>
    </p:spTree>
    <p:extLst>
      <p:ext uri="{BB962C8B-B14F-4D97-AF65-F5344CB8AC3E}">
        <p14:creationId xmlns:p14="http://schemas.microsoft.com/office/powerpoint/2010/main" val="759710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86D300B-1889-994F-A30A-AEB64BE88802}" type="datetimeFigureOut">
              <a:rPr lang="en-US" smtClean="0"/>
              <a:t>4/23/13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DCE0FDC-621F-0147-BE67-9CEB0BECE958}" type="slidenum">
              <a:rPr lang="en-US" smtClean="0"/>
              <a:t>‹#›</a:t>
            </a:fld>
            <a:endParaRPr lang="en-US"/>
          </a:p>
        </p:txBody>
      </p:sp>
    </p:spTree>
    <p:extLst>
      <p:ext uri="{BB962C8B-B14F-4D97-AF65-F5344CB8AC3E}">
        <p14:creationId xmlns:p14="http://schemas.microsoft.com/office/powerpoint/2010/main" val="949070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86D300B-1889-994F-A30A-AEB64BE88802}" type="datetimeFigureOut">
              <a:rPr lang="en-US" smtClean="0"/>
              <a:t>4/23/13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DCE0FDC-621F-0147-BE67-9CEB0BECE958}" type="slidenum">
              <a:rPr lang="en-US" smtClean="0"/>
              <a:t>‹#›</a:t>
            </a:fld>
            <a:endParaRPr lang="en-US"/>
          </a:p>
        </p:txBody>
      </p:sp>
    </p:spTree>
    <p:extLst>
      <p:ext uri="{BB962C8B-B14F-4D97-AF65-F5344CB8AC3E}">
        <p14:creationId xmlns:p14="http://schemas.microsoft.com/office/powerpoint/2010/main" val="2419077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6D300B-1889-994F-A30A-AEB64BE88802}" type="datetimeFigureOut">
              <a:rPr lang="en-US" smtClean="0"/>
              <a:t>4/23/13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DCE0FDC-621F-0147-BE67-9CEB0BECE958}" type="slidenum">
              <a:rPr lang="en-US" smtClean="0"/>
              <a:t>‹#›</a:t>
            </a:fld>
            <a:endParaRPr lang="en-US"/>
          </a:p>
        </p:txBody>
      </p:sp>
    </p:spTree>
    <p:extLst>
      <p:ext uri="{BB962C8B-B14F-4D97-AF65-F5344CB8AC3E}">
        <p14:creationId xmlns:p14="http://schemas.microsoft.com/office/powerpoint/2010/main" val="658180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6D300B-1889-994F-A30A-AEB64BE88802}" type="datetimeFigureOut">
              <a:rPr lang="en-US" smtClean="0"/>
              <a:t>4/23/13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CE0FDC-621F-0147-BE67-9CEB0BECE958}" type="slidenum">
              <a:rPr lang="en-US" smtClean="0"/>
              <a:t>‹#›</a:t>
            </a:fld>
            <a:endParaRPr lang="en-US"/>
          </a:p>
        </p:txBody>
      </p:sp>
    </p:spTree>
    <p:extLst>
      <p:ext uri="{BB962C8B-B14F-4D97-AF65-F5344CB8AC3E}">
        <p14:creationId xmlns:p14="http://schemas.microsoft.com/office/powerpoint/2010/main" val="2800250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6D300B-1889-994F-A30A-AEB64BE88802}" type="datetimeFigureOut">
              <a:rPr lang="en-US" smtClean="0"/>
              <a:t>4/23/13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CE0FDC-621F-0147-BE67-9CEB0BECE958}" type="slidenum">
              <a:rPr lang="en-US" smtClean="0"/>
              <a:t>‹#›</a:t>
            </a:fld>
            <a:endParaRPr lang="en-US"/>
          </a:p>
        </p:txBody>
      </p:sp>
    </p:spTree>
    <p:extLst>
      <p:ext uri="{BB962C8B-B14F-4D97-AF65-F5344CB8AC3E}">
        <p14:creationId xmlns:p14="http://schemas.microsoft.com/office/powerpoint/2010/main" val="24360317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6D300B-1889-994F-A30A-AEB64BE88802}" type="datetimeFigureOut">
              <a:rPr lang="en-US" smtClean="0"/>
              <a:t>4/23/13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CE0FDC-621F-0147-BE67-9CEB0BECE958}" type="slidenum">
              <a:rPr lang="en-US" smtClean="0"/>
              <a:t>‹#›</a:t>
            </a:fld>
            <a:endParaRPr lang="en-US"/>
          </a:p>
        </p:txBody>
      </p:sp>
    </p:spTree>
    <p:extLst>
      <p:ext uri="{BB962C8B-B14F-4D97-AF65-F5344CB8AC3E}">
        <p14:creationId xmlns:p14="http://schemas.microsoft.com/office/powerpoint/2010/main" val="1179715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3" r:id="rId14"/>
    <p:sldLayoutId id="2147483664" r:id="rId15"/>
    <p:sldLayoutId id="2147483665" r:id="rId1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jpeg"/><Relationship Id="rId5" Type="http://schemas.openxmlformats.org/officeDocument/2006/relationships/image" Target="../media/image16.jpeg"/><Relationship Id="rId1" Type="http://schemas.openxmlformats.org/officeDocument/2006/relationships/slideLayout" Target="../slideLayouts/slideLayout16.xml"/><Relationship Id="rId2"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jpeg"/><Relationship Id="rId1" Type="http://schemas.openxmlformats.org/officeDocument/2006/relationships/slideLayout" Target="../slideLayouts/slideLayout15.xml"/><Relationship Id="rId2"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22.jpeg"/><Relationship Id="rId1" Type="http://schemas.openxmlformats.org/officeDocument/2006/relationships/slideLayout" Target="../slideLayouts/slideLayout15.xml"/><Relationship Id="rId2" Type="http://schemas.openxmlformats.org/officeDocument/2006/relationships/image" Target="../media/image20.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jpeg"/><Relationship Id="rId3" Type="http://schemas.openxmlformats.org/officeDocument/2006/relationships/image" Target="../media/image2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7.jpeg"/><Relationship Id="rId3" Type="http://schemas.openxmlformats.org/officeDocument/2006/relationships/image" Target="../media/image2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7.jpeg"/><Relationship Id="rId3" Type="http://schemas.openxmlformats.org/officeDocument/2006/relationships/image" Target="../media/image2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wmf"/></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15.xml"/><Relationship Id="rId2" Type="http://schemas.openxmlformats.org/officeDocument/2006/relationships/image" Target="../media/image3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3.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jpeg"/></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4" Type="http://schemas.openxmlformats.org/officeDocument/2006/relationships/image" Target="../media/image37.jpeg"/><Relationship Id="rId5" Type="http://schemas.openxmlformats.org/officeDocument/2006/relationships/image" Target="../media/image38.jpeg"/><Relationship Id="rId1" Type="http://schemas.openxmlformats.org/officeDocument/2006/relationships/slideLayout" Target="../slideLayouts/slideLayout16.xml"/><Relationship Id="rId2" Type="http://schemas.openxmlformats.org/officeDocument/2006/relationships/image" Target="../media/image35.jpeg"/></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4" Type="http://schemas.openxmlformats.org/officeDocument/2006/relationships/image" Target="../media/image41.jpeg"/><Relationship Id="rId5" Type="http://schemas.openxmlformats.org/officeDocument/2006/relationships/image" Target="../media/image42.jpeg"/><Relationship Id="rId6" Type="http://schemas.openxmlformats.org/officeDocument/2006/relationships/image" Target="../media/image43.jpeg"/><Relationship Id="rId1" Type="http://schemas.openxmlformats.org/officeDocument/2006/relationships/slideLayout" Target="../slideLayouts/slideLayout16.xml"/><Relationship Id="rId2" Type="http://schemas.openxmlformats.org/officeDocument/2006/relationships/image" Target="../media/image3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6.jpeg"/></Relationships>
</file>

<file path=ppt/slides/_rels/slide3.xml.rels><?xml version="1.0" encoding="UTF-8" standalone="yes"?>
<Relationships xmlns="http://schemas.openxmlformats.org/package/2006/relationships"><Relationship Id="rId3" Type="http://schemas.openxmlformats.org/officeDocument/2006/relationships/oleObject" Target="../embeddings/Microsoft_Word_97_-_2004_Document1.doc"/><Relationship Id="rId4" Type="http://schemas.openxmlformats.org/officeDocument/2006/relationships/image" Target="../media/image2.wmf"/><Relationship Id="rId1" Type="http://schemas.openxmlformats.org/officeDocument/2006/relationships/vmlDrawing" Target="../drawings/vmlDrawing1.vml"/><Relationship Id="rId2"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8.png"/></Relationships>
</file>

<file path=ppt/slides/_rels/slide32.xml.rels><?xml version="1.0" encoding="UTF-8" standalone="yes"?>
<Relationships xmlns="http://schemas.openxmlformats.org/package/2006/relationships"><Relationship Id="rId3" Type="http://schemas.openxmlformats.org/officeDocument/2006/relationships/image" Target="../media/image50.jpeg"/><Relationship Id="rId4" Type="http://schemas.openxmlformats.org/officeDocument/2006/relationships/image" Target="../media/image51.jpeg"/><Relationship Id="rId5" Type="http://schemas.openxmlformats.org/officeDocument/2006/relationships/image" Target="../media/image52.jpeg"/><Relationship Id="rId6" Type="http://schemas.openxmlformats.org/officeDocument/2006/relationships/image" Target="../media/image53.jpeg"/><Relationship Id="rId7" Type="http://schemas.openxmlformats.org/officeDocument/2006/relationships/image" Target="../media/image54.jpeg"/><Relationship Id="rId1" Type="http://schemas.openxmlformats.org/officeDocument/2006/relationships/slideLayout" Target="../slideLayouts/slideLayout16.xml"/><Relationship Id="rId2" Type="http://schemas.openxmlformats.org/officeDocument/2006/relationships/image" Target="../media/image49.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5.png"/><Relationship Id="rId5" Type="http://schemas.openxmlformats.org/officeDocument/2006/relationships/oleObject" Target="../embeddings/oleObject2.bin"/><Relationship Id="rId6" Type="http://schemas.openxmlformats.org/officeDocument/2006/relationships/image" Target="../media/image6.png"/><Relationship Id="rId1" Type="http://schemas.openxmlformats.org/officeDocument/2006/relationships/vmlDrawing" Target="../drawings/vmlDrawing2.vml"/><Relationship Id="rId2"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1" Type="http://schemas.openxmlformats.org/officeDocument/2006/relationships/slideLayout" Target="../slideLayouts/slideLayout15.xml"/><Relationship Id="rId2"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1" Type="http://schemas.openxmlformats.org/officeDocument/2006/relationships/slideLayout" Target="../slideLayouts/slideLayout15.xml"/><Relationship Id="rId2"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Forestry Training Part II</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0786901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sz="quarter"/>
          </p:nvPr>
        </p:nvSpPr>
        <p:spPr/>
        <p:txBody>
          <a:bodyPr/>
          <a:lstStyle/>
          <a:p>
            <a:pPr eaLnBrk="1" hangingPunct="1"/>
            <a:r>
              <a:rPr lang="en-US" smtClean="0"/>
              <a:t>Multiflora Rose</a:t>
            </a:r>
          </a:p>
        </p:txBody>
      </p:sp>
      <p:pic>
        <p:nvPicPr>
          <p:cNvPr id="185347" name="Picture 3" descr="Multiflora%20rose"/>
          <p:cNvPicPr>
            <a:picLocks noGrp="1" noChangeAspect="1" noChangeArrowheads="1"/>
          </p:cNvPicPr>
          <p:nvPr>
            <p:ph sz="quarter" idx="1"/>
          </p:nvPr>
        </p:nvPicPr>
        <p:blipFill>
          <a:blip r:embed="rId2"/>
          <a:srcRect/>
          <a:stretch>
            <a:fillRect/>
          </a:stretch>
        </p:blipFill>
        <p:spPr>
          <a:xfrm>
            <a:off x="304800" y="1524000"/>
            <a:ext cx="2408238" cy="1638300"/>
          </a:xfrm>
        </p:spPr>
      </p:pic>
      <p:pic>
        <p:nvPicPr>
          <p:cNvPr id="185348" name="Picture 4" descr="MultifloraRoseC"/>
          <p:cNvPicPr>
            <a:picLocks noGrp="1" noChangeAspect="1" noChangeArrowheads="1"/>
          </p:cNvPicPr>
          <p:nvPr>
            <p:ph sz="quarter" idx="2"/>
          </p:nvPr>
        </p:nvPicPr>
        <p:blipFill>
          <a:blip r:embed="rId3"/>
          <a:srcRect/>
          <a:stretch>
            <a:fillRect/>
          </a:stretch>
        </p:blipFill>
        <p:spPr>
          <a:xfrm>
            <a:off x="6324600" y="1600200"/>
            <a:ext cx="2559050" cy="1827213"/>
          </a:xfrm>
        </p:spPr>
      </p:pic>
      <p:pic>
        <p:nvPicPr>
          <p:cNvPr id="185349" name="Picture 5" descr="multiros"/>
          <p:cNvPicPr>
            <a:picLocks noGrp="1" noChangeAspect="1" noChangeArrowheads="1"/>
          </p:cNvPicPr>
          <p:nvPr>
            <p:ph sz="quarter" idx="3"/>
          </p:nvPr>
        </p:nvPicPr>
        <p:blipFill>
          <a:blip r:embed="rId4"/>
          <a:srcRect/>
          <a:stretch>
            <a:fillRect/>
          </a:stretch>
        </p:blipFill>
        <p:spPr>
          <a:xfrm>
            <a:off x="228600" y="3581400"/>
            <a:ext cx="2435225" cy="2187575"/>
          </a:xfrm>
        </p:spPr>
      </p:pic>
      <p:pic>
        <p:nvPicPr>
          <p:cNvPr id="185350" name="Picture 6" descr="R_mult_leaf1tn"/>
          <p:cNvPicPr>
            <a:picLocks noGrp="1" noChangeAspect="1" noChangeArrowheads="1"/>
          </p:cNvPicPr>
          <p:nvPr>
            <p:ph sz="quarter" idx="4"/>
          </p:nvPr>
        </p:nvPicPr>
        <p:blipFill>
          <a:blip r:embed="rId5"/>
          <a:srcRect/>
          <a:stretch>
            <a:fillRect/>
          </a:stretch>
        </p:blipFill>
        <p:spPr>
          <a:xfrm>
            <a:off x="6477000" y="3886200"/>
            <a:ext cx="2538413" cy="1751013"/>
          </a:xfrm>
        </p:spPr>
      </p:pic>
      <p:sp>
        <p:nvSpPr>
          <p:cNvPr id="185351" name="Text Box 7"/>
          <p:cNvSpPr txBox="1">
            <a:spLocks noChangeArrowheads="1"/>
          </p:cNvSpPr>
          <p:nvPr/>
        </p:nvSpPr>
        <p:spPr bwMode="auto">
          <a:xfrm>
            <a:off x="2895600" y="1295400"/>
            <a:ext cx="3352800" cy="5316538"/>
          </a:xfrm>
          <a:prstGeom prst="rect">
            <a:avLst/>
          </a:prstGeom>
          <a:noFill/>
          <a:ln w="9525">
            <a:noFill/>
            <a:miter lim="800000"/>
            <a:headEnd/>
            <a:tailEnd/>
          </a:ln>
        </p:spPr>
        <p:txBody>
          <a:bodyPr>
            <a:spAutoFit/>
          </a:bodyPr>
          <a:lstStyle/>
          <a:p>
            <a:pPr>
              <a:spcBef>
                <a:spcPct val="50000"/>
              </a:spcBef>
              <a:buFontTx/>
              <a:buChar char="•"/>
            </a:pPr>
            <a:r>
              <a:rPr lang="en-US"/>
              <a:t>Perennial, deciduous shrub</a:t>
            </a:r>
          </a:p>
          <a:p>
            <a:pPr>
              <a:spcBef>
                <a:spcPct val="50000"/>
              </a:spcBef>
              <a:buFontTx/>
              <a:buChar char="•"/>
            </a:pPr>
            <a:r>
              <a:rPr lang="en-US"/>
              <a:t>Height – up to 16 feet</a:t>
            </a:r>
          </a:p>
          <a:p>
            <a:pPr>
              <a:spcBef>
                <a:spcPct val="50000"/>
              </a:spcBef>
              <a:buFontTx/>
              <a:buChar char="•"/>
            </a:pPr>
            <a:r>
              <a:rPr lang="en-US"/>
              <a:t>Leaves – small, oval shaped with fine teeth</a:t>
            </a:r>
          </a:p>
          <a:p>
            <a:pPr>
              <a:spcBef>
                <a:spcPct val="50000"/>
              </a:spcBef>
              <a:buFontTx/>
              <a:buChar char="•"/>
            </a:pPr>
            <a:r>
              <a:rPr lang="en-US"/>
              <a:t>Seeds – red, smooth, glossy lasting into winter, dispersed by turkeys, rodents and birds</a:t>
            </a:r>
          </a:p>
          <a:p>
            <a:pPr>
              <a:spcBef>
                <a:spcPct val="50000"/>
              </a:spcBef>
              <a:buFontTx/>
              <a:buChar char="•"/>
            </a:pPr>
            <a:r>
              <a:rPr lang="en-US"/>
              <a:t>Germinates well in sunny areas</a:t>
            </a:r>
          </a:p>
          <a:p>
            <a:pPr>
              <a:spcBef>
                <a:spcPct val="50000"/>
              </a:spcBef>
              <a:buFontTx/>
              <a:buChar char="•"/>
            </a:pPr>
            <a:r>
              <a:rPr lang="en-US"/>
              <a:t>Flowers white and pink in bloom from May to June</a:t>
            </a:r>
          </a:p>
          <a:p>
            <a:pPr>
              <a:spcBef>
                <a:spcPct val="50000"/>
              </a:spcBef>
              <a:buFontTx/>
              <a:buChar char="•"/>
            </a:pPr>
            <a:r>
              <a:rPr lang="en-US"/>
              <a:t>Stems green with recurved thorns</a:t>
            </a:r>
          </a:p>
          <a:p>
            <a:pPr>
              <a:spcBef>
                <a:spcPct val="50000"/>
              </a:spcBef>
              <a:buFontTx/>
              <a:buChar char="•"/>
            </a:pPr>
            <a:r>
              <a:rPr lang="en-US"/>
              <a:t>Introduced from Asia</a:t>
            </a:r>
          </a:p>
          <a:p>
            <a:pPr>
              <a:spcBef>
                <a:spcPct val="50000"/>
              </a:spcBef>
              <a:buFontTx/>
              <a:buChar char="•"/>
            </a:pPr>
            <a:endParaRPr lang="en-US"/>
          </a:p>
        </p:txBody>
      </p:sp>
    </p:spTree>
    <p:extLst>
      <p:ext uri="{BB962C8B-B14F-4D97-AF65-F5344CB8AC3E}">
        <p14:creationId xmlns:p14="http://schemas.microsoft.com/office/powerpoint/2010/main" val="2742656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p:txBody>
          <a:bodyPr/>
          <a:lstStyle/>
          <a:p>
            <a:pPr eaLnBrk="1" hangingPunct="1"/>
            <a:r>
              <a:rPr lang="en-US" smtClean="0"/>
              <a:t>Autumn Olive</a:t>
            </a:r>
          </a:p>
        </p:txBody>
      </p:sp>
      <p:pic>
        <p:nvPicPr>
          <p:cNvPr id="186371" name="Picture 3" descr="ao"/>
          <p:cNvPicPr>
            <a:picLocks noGrp="1" noChangeAspect="1" noChangeArrowheads="1"/>
          </p:cNvPicPr>
          <p:nvPr>
            <p:ph sz="quarter" idx="2"/>
          </p:nvPr>
        </p:nvPicPr>
        <p:blipFill>
          <a:blip r:embed="rId2"/>
          <a:srcRect/>
          <a:stretch>
            <a:fillRect/>
          </a:stretch>
        </p:blipFill>
        <p:spPr>
          <a:xfrm>
            <a:off x="304800" y="1295400"/>
            <a:ext cx="2914650" cy="2185988"/>
          </a:xfrm>
        </p:spPr>
      </p:pic>
      <p:pic>
        <p:nvPicPr>
          <p:cNvPr id="186372" name="Picture 4" descr="olive-and-violets-07"/>
          <p:cNvPicPr>
            <a:picLocks noGrp="1" noChangeAspect="1" noChangeArrowheads="1"/>
          </p:cNvPicPr>
          <p:nvPr>
            <p:ph sz="quarter" idx="3"/>
          </p:nvPr>
        </p:nvPicPr>
        <p:blipFill>
          <a:blip r:embed="rId3"/>
          <a:srcRect/>
          <a:stretch>
            <a:fillRect/>
          </a:stretch>
        </p:blipFill>
        <p:spPr>
          <a:xfrm>
            <a:off x="304800" y="3802063"/>
            <a:ext cx="2895600" cy="2728912"/>
          </a:xfrm>
        </p:spPr>
      </p:pic>
      <p:pic>
        <p:nvPicPr>
          <p:cNvPr id="186373" name="Picture 5" descr="ao1"/>
          <p:cNvPicPr>
            <a:picLocks noGrp="1" noChangeAspect="1" noChangeArrowheads="1"/>
          </p:cNvPicPr>
          <p:nvPr>
            <p:ph sz="half" idx="1"/>
          </p:nvPr>
        </p:nvPicPr>
        <p:blipFill>
          <a:blip r:embed="rId4"/>
          <a:srcRect/>
          <a:stretch>
            <a:fillRect/>
          </a:stretch>
        </p:blipFill>
        <p:spPr>
          <a:xfrm>
            <a:off x="1828800" y="3124200"/>
            <a:ext cx="1123950" cy="1171575"/>
          </a:xfrm>
        </p:spPr>
      </p:pic>
      <p:sp>
        <p:nvSpPr>
          <p:cNvPr id="186374" name="Text Box 6"/>
          <p:cNvSpPr txBox="1">
            <a:spLocks noChangeArrowheads="1"/>
          </p:cNvSpPr>
          <p:nvPr/>
        </p:nvSpPr>
        <p:spPr bwMode="auto">
          <a:xfrm>
            <a:off x="4038600" y="1447800"/>
            <a:ext cx="4419600" cy="5316538"/>
          </a:xfrm>
          <a:prstGeom prst="rect">
            <a:avLst/>
          </a:prstGeom>
          <a:noFill/>
          <a:ln w="9525">
            <a:noFill/>
            <a:miter lim="800000"/>
            <a:headEnd/>
            <a:tailEnd/>
          </a:ln>
        </p:spPr>
        <p:txBody>
          <a:bodyPr>
            <a:spAutoFit/>
          </a:bodyPr>
          <a:lstStyle/>
          <a:p>
            <a:pPr>
              <a:spcBef>
                <a:spcPct val="50000"/>
              </a:spcBef>
              <a:buFontTx/>
              <a:buChar char="•"/>
            </a:pPr>
            <a:r>
              <a:rPr lang="en-US"/>
              <a:t>Deciduous shrub </a:t>
            </a:r>
          </a:p>
          <a:p>
            <a:pPr>
              <a:spcBef>
                <a:spcPct val="50000"/>
              </a:spcBef>
              <a:buFontTx/>
              <a:buChar char="•"/>
            </a:pPr>
            <a:r>
              <a:rPr lang="en-US"/>
              <a:t>Height – up to 20 feet</a:t>
            </a:r>
          </a:p>
          <a:p>
            <a:pPr>
              <a:spcBef>
                <a:spcPct val="50000"/>
              </a:spcBef>
              <a:buFontTx/>
              <a:buChar char="•"/>
            </a:pPr>
            <a:r>
              <a:rPr lang="en-US"/>
              <a:t>Leaves – shimmering appearance, small, oval silvery scaly beneath</a:t>
            </a:r>
          </a:p>
          <a:p>
            <a:pPr>
              <a:spcBef>
                <a:spcPct val="50000"/>
              </a:spcBef>
              <a:buFontTx/>
              <a:buChar char="•"/>
            </a:pPr>
            <a:r>
              <a:rPr lang="en-US"/>
              <a:t>Seeds – edible fruit, fleshy, speckled red or yellow when mature (Sept. – Nov.) dispersed by birds</a:t>
            </a:r>
          </a:p>
          <a:p>
            <a:pPr>
              <a:spcBef>
                <a:spcPct val="50000"/>
              </a:spcBef>
              <a:buFontTx/>
              <a:buChar char="•"/>
            </a:pPr>
            <a:r>
              <a:rPr lang="en-US"/>
              <a:t>Common in early successional fields and fence rows</a:t>
            </a:r>
          </a:p>
          <a:p>
            <a:pPr>
              <a:spcBef>
                <a:spcPct val="50000"/>
              </a:spcBef>
              <a:buFontTx/>
              <a:buChar char="•"/>
            </a:pPr>
            <a:r>
              <a:rPr lang="en-US"/>
              <a:t>Flowers in clusters, cream to light yellow in color blooming from April to June</a:t>
            </a:r>
          </a:p>
          <a:p>
            <a:pPr>
              <a:spcBef>
                <a:spcPct val="50000"/>
              </a:spcBef>
              <a:buFontTx/>
              <a:buChar char="•"/>
            </a:pPr>
            <a:r>
              <a:rPr lang="en-US"/>
              <a:t>Stems speckled silvery or golden brown with brownish scales</a:t>
            </a:r>
          </a:p>
          <a:p>
            <a:pPr>
              <a:spcBef>
                <a:spcPct val="50000"/>
              </a:spcBef>
              <a:buFontTx/>
              <a:buChar char="•"/>
            </a:pPr>
            <a:r>
              <a:rPr lang="en-US"/>
              <a:t>Introduced from Asia</a:t>
            </a:r>
          </a:p>
          <a:p>
            <a:pPr>
              <a:spcBef>
                <a:spcPct val="50000"/>
              </a:spcBef>
              <a:buFontTx/>
              <a:buChar char="•"/>
            </a:pPr>
            <a:endParaRPr lang="en-US"/>
          </a:p>
        </p:txBody>
      </p:sp>
    </p:spTree>
    <p:extLst>
      <p:ext uri="{BB962C8B-B14F-4D97-AF65-F5344CB8AC3E}">
        <p14:creationId xmlns:p14="http://schemas.microsoft.com/office/powerpoint/2010/main" val="12620657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p:txBody>
          <a:bodyPr/>
          <a:lstStyle/>
          <a:p>
            <a:pPr eaLnBrk="1" hangingPunct="1"/>
            <a:r>
              <a:rPr lang="en-US" smtClean="0"/>
              <a:t>Purple Loosestrife</a:t>
            </a:r>
          </a:p>
        </p:txBody>
      </p:sp>
      <p:pic>
        <p:nvPicPr>
          <p:cNvPr id="187395" name="Picture 3" descr="purplel"/>
          <p:cNvPicPr>
            <a:picLocks noGrp="1" noChangeAspect="1" noChangeArrowheads="1"/>
          </p:cNvPicPr>
          <p:nvPr>
            <p:ph sz="half" idx="1"/>
          </p:nvPr>
        </p:nvPicPr>
        <p:blipFill>
          <a:blip r:embed="rId2"/>
          <a:srcRect/>
          <a:stretch>
            <a:fillRect/>
          </a:stretch>
        </p:blipFill>
        <p:spPr>
          <a:xfrm>
            <a:off x="228600" y="1600200"/>
            <a:ext cx="3394075" cy="4525963"/>
          </a:xfrm>
        </p:spPr>
      </p:pic>
      <p:pic>
        <p:nvPicPr>
          <p:cNvPr id="187396" name="Picture 4" descr="purpleLoosestrife1"/>
          <p:cNvPicPr>
            <a:picLocks noGrp="1" noChangeAspect="1" noChangeArrowheads="1"/>
          </p:cNvPicPr>
          <p:nvPr>
            <p:ph sz="quarter" idx="2"/>
          </p:nvPr>
        </p:nvPicPr>
        <p:blipFill>
          <a:blip r:embed="rId3"/>
          <a:srcRect/>
          <a:stretch>
            <a:fillRect/>
          </a:stretch>
        </p:blipFill>
        <p:spPr>
          <a:xfrm>
            <a:off x="7391400" y="1447800"/>
            <a:ext cx="1211263" cy="2185988"/>
          </a:xfrm>
        </p:spPr>
      </p:pic>
      <p:pic>
        <p:nvPicPr>
          <p:cNvPr id="187397" name="Picture 5" descr="Main_PurpleLoosestrife"/>
          <p:cNvPicPr>
            <a:picLocks noGrp="1" noChangeAspect="1" noChangeArrowheads="1"/>
          </p:cNvPicPr>
          <p:nvPr>
            <p:ph sz="quarter" idx="3"/>
          </p:nvPr>
        </p:nvPicPr>
        <p:blipFill>
          <a:blip r:embed="rId4"/>
          <a:srcRect/>
          <a:stretch>
            <a:fillRect/>
          </a:stretch>
        </p:blipFill>
        <p:spPr>
          <a:xfrm>
            <a:off x="7239000" y="4038600"/>
            <a:ext cx="1749425" cy="2187575"/>
          </a:xfrm>
        </p:spPr>
      </p:pic>
      <p:sp>
        <p:nvSpPr>
          <p:cNvPr id="187398" name="Text Box 6"/>
          <p:cNvSpPr txBox="1">
            <a:spLocks noChangeArrowheads="1"/>
          </p:cNvSpPr>
          <p:nvPr/>
        </p:nvSpPr>
        <p:spPr bwMode="auto">
          <a:xfrm>
            <a:off x="3810000" y="1295400"/>
            <a:ext cx="3352800" cy="5865813"/>
          </a:xfrm>
          <a:prstGeom prst="rect">
            <a:avLst/>
          </a:prstGeom>
          <a:noFill/>
          <a:ln w="9525">
            <a:noFill/>
            <a:miter lim="800000"/>
            <a:headEnd/>
            <a:tailEnd/>
          </a:ln>
        </p:spPr>
        <p:txBody>
          <a:bodyPr>
            <a:spAutoFit/>
          </a:bodyPr>
          <a:lstStyle/>
          <a:p>
            <a:pPr>
              <a:spcBef>
                <a:spcPct val="50000"/>
              </a:spcBef>
              <a:buFontTx/>
              <a:buChar char="•"/>
            </a:pPr>
            <a:r>
              <a:rPr lang="en-US"/>
              <a:t>Upright herbaceous perennial</a:t>
            </a:r>
          </a:p>
          <a:p>
            <a:pPr>
              <a:spcBef>
                <a:spcPct val="50000"/>
              </a:spcBef>
              <a:buFontTx/>
              <a:buChar char="•"/>
            </a:pPr>
            <a:r>
              <a:rPr lang="en-US"/>
              <a:t>Height – from 3 to 10 feet</a:t>
            </a:r>
          </a:p>
          <a:p>
            <a:pPr>
              <a:spcBef>
                <a:spcPct val="50000"/>
              </a:spcBef>
              <a:buFontTx/>
              <a:buChar char="•"/>
            </a:pPr>
            <a:r>
              <a:rPr lang="en-US"/>
              <a:t>Leaves – lance or heart shaped</a:t>
            </a:r>
          </a:p>
          <a:p>
            <a:pPr>
              <a:spcBef>
                <a:spcPct val="50000"/>
              </a:spcBef>
              <a:buFontTx/>
              <a:buChar char="•"/>
            </a:pPr>
            <a:r>
              <a:rPr lang="en-US"/>
              <a:t>Seeds – small and numerous dispersed by wind and water</a:t>
            </a:r>
          </a:p>
          <a:p>
            <a:pPr>
              <a:spcBef>
                <a:spcPct val="50000"/>
              </a:spcBef>
              <a:buFontTx/>
              <a:buChar char="•"/>
            </a:pPr>
            <a:r>
              <a:rPr lang="en-US"/>
              <a:t>Reproduces by seeds and vegetatively</a:t>
            </a:r>
          </a:p>
          <a:p>
            <a:pPr>
              <a:spcBef>
                <a:spcPct val="50000"/>
              </a:spcBef>
              <a:buFontTx/>
              <a:buChar char="•"/>
            </a:pPr>
            <a:r>
              <a:rPr lang="en-US"/>
              <a:t>Flowers – showy purple spikes blooms from June to September</a:t>
            </a:r>
          </a:p>
          <a:p>
            <a:pPr>
              <a:spcBef>
                <a:spcPct val="50000"/>
              </a:spcBef>
              <a:buFontTx/>
              <a:buChar char="•"/>
            </a:pPr>
            <a:r>
              <a:rPr lang="en-US"/>
              <a:t>Common in wetland areas, ditches, and stream edges but can also grow on upland sites</a:t>
            </a:r>
          </a:p>
          <a:p>
            <a:pPr>
              <a:spcBef>
                <a:spcPct val="50000"/>
              </a:spcBef>
              <a:buFontTx/>
              <a:buChar char="•"/>
            </a:pPr>
            <a:r>
              <a:rPr lang="en-US"/>
              <a:t>Introduced from Europe and Asia</a:t>
            </a:r>
          </a:p>
          <a:p>
            <a:pPr>
              <a:spcBef>
                <a:spcPct val="50000"/>
              </a:spcBef>
              <a:buFontTx/>
              <a:buChar char="•"/>
            </a:pPr>
            <a:endParaRPr lang="en-US"/>
          </a:p>
        </p:txBody>
      </p:sp>
      <p:sp>
        <p:nvSpPr>
          <p:cNvPr id="187399" name="Rectangle 7"/>
          <p:cNvSpPr>
            <a:spLocks noGrp="1" noChangeArrowheads="1"/>
          </p:cNvSpPr>
          <p:nvPr>
            <p:ph type="body" idx="4294967295"/>
          </p:nvPr>
        </p:nvSpPr>
        <p:spPr>
          <a:xfrm>
            <a:off x="0" y="5380038"/>
            <a:ext cx="2819400" cy="1477962"/>
          </a:xfrm>
        </p:spPr>
        <p:txBody>
          <a:bodyPr/>
          <a:lstStyle/>
          <a:p>
            <a:pPr eaLnBrk="1" hangingPunct="1">
              <a:buFontTx/>
              <a:buNone/>
            </a:pPr>
            <a:endParaRPr lang="en-US" smtClean="0"/>
          </a:p>
        </p:txBody>
      </p:sp>
    </p:spTree>
    <p:extLst>
      <p:ext uri="{BB962C8B-B14F-4D97-AF65-F5344CB8AC3E}">
        <p14:creationId xmlns:p14="http://schemas.microsoft.com/office/powerpoint/2010/main" val="7922248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a:xfrm>
            <a:off x="457200" y="0"/>
            <a:ext cx="8229600" cy="609600"/>
          </a:xfrm>
        </p:spPr>
        <p:txBody>
          <a:bodyPr/>
          <a:lstStyle/>
          <a:p>
            <a:pPr eaLnBrk="1" hangingPunct="1"/>
            <a:r>
              <a:rPr lang="en-US" sz="2000" b="1" smtClean="0"/>
              <a:t>State Regulation of Timber Harvesting</a:t>
            </a:r>
          </a:p>
        </p:txBody>
      </p:sp>
      <p:sp>
        <p:nvSpPr>
          <p:cNvPr id="188419" name="Rectangle 3"/>
          <p:cNvSpPr>
            <a:spLocks noGrp="1" noChangeArrowheads="1"/>
          </p:cNvSpPr>
          <p:nvPr>
            <p:ph type="body" idx="1"/>
          </p:nvPr>
        </p:nvSpPr>
        <p:spPr>
          <a:xfrm>
            <a:off x="0" y="609600"/>
            <a:ext cx="9144000" cy="6248400"/>
          </a:xfrm>
        </p:spPr>
        <p:txBody>
          <a:bodyPr/>
          <a:lstStyle/>
          <a:p>
            <a:pPr eaLnBrk="1" hangingPunct="1">
              <a:lnSpc>
                <a:spcPct val="90000"/>
              </a:lnSpc>
              <a:buFontTx/>
              <a:buNone/>
            </a:pPr>
            <a:r>
              <a:rPr lang="en-US" sz="2000" smtClean="0"/>
              <a:t>Several aspects of timber harvesting are regulated extensively under state law. If local governments or citizens have concerns about regulated activities, the most cost-effective way to deal with them is to work with the appropriate state officials or their local agents. The following is a summary of the primary state regulations affecting timber harvesting in Pennsylvania. </a:t>
            </a:r>
            <a:endParaRPr lang="en-US" sz="2000" b="1" smtClean="0"/>
          </a:p>
          <a:p>
            <a:pPr eaLnBrk="1" hangingPunct="1">
              <a:lnSpc>
                <a:spcPct val="90000"/>
              </a:lnSpc>
            </a:pPr>
            <a:r>
              <a:rPr lang="en-US" sz="2000" b="1" smtClean="0"/>
              <a:t>All timber harvesting operations in Pennsylvania must have a plan to control erosion and sedimentation.</a:t>
            </a:r>
          </a:p>
          <a:p>
            <a:pPr lvl="1" eaLnBrk="1" hangingPunct="1">
              <a:lnSpc>
                <a:spcPct val="90000"/>
              </a:lnSpc>
              <a:buFont typeface="Wingdings" pitchFamily="2" charset="2"/>
              <a:buChar char="q"/>
            </a:pPr>
            <a:r>
              <a:rPr lang="en-US" sz="1800" smtClean="0"/>
              <a:t>Operations that disturb 25 or more acres of land require an erosion and sedimentation control permit; however, timber operations seldom need permits as they disturb very little land.</a:t>
            </a:r>
          </a:p>
          <a:p>
            <a:pPr eaLnBrk="1" hangingPunct="1">
              <a:lnSpc>
                <a:spcPct val="90000"/>
              </a:lnSpc>
            </a:pPr>
            <a:r>
              <a:rPr lang="en-US" sz="2000" b="1" smtClean="0"/>
              <a:t>Stream crossings may require permits.</a:t>
            </a:r>
            <a:r>
              <a:rPr lang="en-US" b="1" smtClean="0"/>
              <a:t> </a:t>
            </a:r>
          </a:p>
          <a:p>
            <a:pPr lvl="1" eaLnBrk="1" hangingPunct="1">
              <a:lnSpc>
                <a:spcPct val="90000"/>
              </a:lnSpc>
              <a:buFont typeface="Wingdings" pitchFamily="2" charset="2"/>
              <a:buChar char="q"/>
            </a:pPr>
            <a:r>
              <a:rPr lang="en-US" sz="1800" smtClean="0"/>
              <a:t>Timber harvesting frequently requires that access roads and skid trails be constructed across streams. To minimize any impact on water flows or quality, stream crossings are allowed only under certain circum­stances.</a:t>
            </a:r>
          </a:p>
          <a:p>
            <a:pPr lvl="1" eaLnBrk="1" hangingPunct="1">
              <a:lnSpc>
                <a:spcPct val="90000"/>
              </a:lnSpc>
              <a:buFont typeface="Wingdings" pitchFamily="2" charset="2"/>
              <a:buNone/>
            </a:pPr>
            <a:endParaRPr lang="en-US" sz="1600" smtClean="0"/>
          </a:p>
          <a:p>
            <a:pPr eaLnBrk="1" hangingPunct="1">
              <a:lnSpc>
                <a:spcPct val="90000"/>
              </a:lnSpc>
            </a:pPr>
            <a:r>
              <a:rPr lang="en-US" sz="2000" b="1" smtClean="0"/>
              <a:t>All crossings of wetlands by logging access roads and skid trails require permits under both state and federal law.</a:t>
            </a:r>
            <a:r>
              <a:rPr lang="en-US" sz="2800" b="1" smtClean="0"/>
              <a:t> </a:t>
            </a:r>
          </a:p>
          <a:p>
            <a:pPr lvl="1" eaLnBrk="1" hangingPunct="1">
              <a:lnSpc>
                <a:spcPct val="90000"/>
              </a:lnSpc>
              <a:buFont typeface="Wingdings" pitchFamily="2" charset="2"/>
              <a:buChar char="q"/>
            </a:pPr>
            <a:r>
              <a:rPr lang="en-US" sz="1800" smtClean="0"/>
              <a:t>Wetlands are regulated jointly by the U.S. Environmental Protection Agency (EPA), the U.S. Army Corps of Engineers, and the state Department of Environmental Protection (DEP).</a:t>
            </a:r>
            <a:r>
              <a:rPr lang="en-US" sz="2400" smtClean="0"/>
              <a:t>  </a:t>
            </a:r>
          </a:p>
        </p:txBody>
      </p:sp>
    </p:spTree>
    <p:extLst>
      <p:ext uri="{BB962C8B-B14F-4D97-AF65-F5344CB8AC3E}">
        <p14:creationId xmlns:p14="http://schemas.microsoft.com/office/powerpoint/2010/main" val="42727680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4"/>
          <p:cNvSpPr>
            <a:spLocks noGrp="1" noChangeArrowheads="1"/>
          </p:cNvSpPr>
          <p:nvPr>
            <p:ph type="title"/>
          </p:nvPr>
        </p:nvSpPr>
        <p:spPr>
          <a:xfrm>
            <a:off x="457200" y="0"/>
            <a:ext cx="8229600" cy="838200"/>
          </a:xfrm>
        </p:spPr>
        <p:txBody>
          <a:bodyPr/>
          <a:lstStyle/>
          <a:p>
            <a:pPr eaLnBrk="1" hangingPunct="1"/>
            <a:r>
              <a:rPr lang="en-US" b="1" smtClean="0"/>
              <a:t>Forest Measurement Tools</a:t>
            </a:r>
          </a:p>
        </p:txBody>
      </p:sp>
      <p:pic>
        <p:nvPicPr>
          <p:cNvPr id="189443" name="Picture 7" descr="Diameter tapes"/>
          <p:cNvPicPr>
            <a:picLocks noGrp="1" noChangeAspect="1" noChangeArrowheads="1"/>
          </p:cNvPicPr>
          <p:nvPr>
            <p:ph sz="half" idx="2"/>
          </p:nvPr>
        </p:nvPicPr>
        <p:blipFill>
          <a:blip r:embed="rId2"/>
          <a:srcRect/>
          <a:stretch>
            <a:fillRect/>
          </a:stretch>
        </p:blipFill>
        <p:spPr>
          <a:xfrm>
            <a:off x="1371600" y="1524000"/>
            <a:ext cx="6172200" cy="3276600"/>
          </a:xfrm>
        </p:spPr>
      </p:pic>
      <p:sp>
        <p:nvSpPr>
          <p:cNvPr id="189444" name="Rectangle 8"/>
          <p:cNvSpPr>
            <a:spLocks noGrp="1" noChangeArrowheads="1"/>
          </p:cNvSpPr>
          <p:nvPr>
            <p:ph type="body" sz="half" idx="4294967295"/>
          </p:nvPr>
        </p:nvSpPr>
        <p:spPr>
          <a:xfrm>
            <a:off x="1676400" y="914400"/>
            <a:ext cx="5638800" cy="1143000"/>
          </a:xfrm>
        </p:spPr>
        <p:txBody>
          <a:bodyPr/>
          <a:lstStyle/>
          <a:p>
            <a:pPr algn="ctr" eaLnBrk="1" hangingPunct="1">
              <a:buFontTx/>
              <a:buNone/>
            </a:pPr>
            <a:r>
              <a:rPr lang="en-US" sz="3600" smtClean="0"/>
              <a:t>Diameter Tape</a:t>
            </a:r>
          </a:p>
        </p:txBody>
      </p:sp>
      <p:pic>
        <p:nvPicPr>
          <p:cNvPr id="189445" name="Picture 10" descr="Biltmore stick full view"/>
          <p:cNvPicPr>
            <a:picLocks noGrp="1" noChangeAspect="1" noChangeArrowheads="1"/>
          </p:cNvPicPr>
          <p:nvPr>
            <p:ph sz="half" idx="1"/>
          </p:nvPr>
        </p:nvPicPr>
        <p:blipFill>
          <a:blip r:embed="rId3"/>
          <a:srcRect/>
          <a:stretch>
            <a:fillRect/>
          </a:stretch>
        </p:blipFill>
        <p:spPr>
          <a:xfrm>
            <a:off x="152400" y="5486400"/>
            <a:ext cx="8839200" cy="1219200"/>
          </a:xfrm>
        </p:spPr>
      </p:pic>
      <p:sp>
        <p:nvSpPr>
          <p:cNvPr id="189446" name="Text Box 11"/>
          <p:cNvSpPr txBox="1">
            <a:spLocks noChangeArrowheads="1"/>
          </p:cNvSpPr>
          <p:nvPr/>
        </p:nvSpPr>
        <p:spPr bwMode="auto">
          <a:xfrm>
            <a:off x="3048000" y="4876800"/>
            <a:ext cx="3200400" cy="641350"/>
          </a:xfrm>
          <a:prstGeom prst="rect">
            <a:avLst/>
          </a:prstGeom>
          <a:noFill/>
          <a:ln w="9525">
            <a:noFill/>
            <a:miter lim="800000"/>
            <a:headEnd/>
            <a:tailEnd/>
          </a:ln>
        </p:spPr>
        <p:txBody>
          <a:bodyPr>
            <a:spAutoFit/>
          </a:bodyPr>
          <a:lstStyle/>
          <a:p>
            <a:pPr>
              <a:spcBef>
                <a:spcPct val="50000"/>
              </a:spcBef>
            </a:pPr>
            <a:r>
              <a:rPr lang="en-US" sz="3600"/>
              <a:t>Biltmore Stick</a:t>
            </a:r>
          </a:p>
        </p:txBody>
      </p:sp>
    </p:spTree>
    <p:extLst>
      <p:ext uri="{BB962C8B-B14F-4D97-AF65-F5344CB8AC3E}">
        <p14:creationId xmlns:p14="http://schemas.microsoft.com/office/powerpoint/2010/main" val="2308279449"/>
      </p:ext>
    </p:extLst>
  </p:cSld>
  <p:clrMapOvr>
    <a:masterClrMapping/>
  </p:clrMapOvr>
  <p:transition xmlns:p14="http://schemas.microsoft.com/office/powerpoint/2010/mai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4"/>
          <p:cNvSpPr>
            <a:spLocks noGrp="1" noChangeArrowheads="1"/>
          </p:cNvSpPr>
          <p:nvPr>
            <p:ph type="title"/>
          </p:nvPr>
        </p:nvSpPr>
        <p:spPr>
          <a:xfrm>
            <a:off x="0" y="0"/>
            <a:ext cx="9144000" cy="2514600"/>
          </a:xfrm>
        </p:spPr>
        <p:txBody>
          <a:bodyPr/>
          <a:lstStyle/>
          <a:p>
            <a:pPr eaLnBrk="1" hangingPunct="1"/>
            <a:r>
              <a:rPr lang="en-US" sz="3000" smtClean="0"/>
              <a:t>DBH + # of 16 foot logs = Log/Tree Volume</a:t>
            </a:r>
            <a:br>
              <a:rPr lang="en-US" sz="3000" smtClean="0"/>
            </a:br>
            <a:r>
              <a:rPr lang="en-US" sz="3000" smtClean="0"/>
              <a:t>DBH = diameter at 4.5 feet above the ground</a:t>
            </a:r>
            <a:br>
              <a:rPr lang="en-US" sz="3000" smtClean="0"/>
            </a:br>
            <a:r>
              <a:rPr lang="en-US" sz="3000" smtClean="0"/>
              <a:t>Log = 16 feet &amp; ½ log = 8 feet</a:t>
            </a:r>
            <a:br>
              <a:rPr lang="en-US" sz="3000" smtClean="0"/>
            </a:br>
            <a:r>
              <a:rPr lang="en-US" sz="3000" smtClean="0"/>
              <a:t>Log/Tree Volume = Board Feet of usable lumber</a:t>
            </a:r>
          </a:p>
        </p:txBody>
      </p:sp>
      <p:pic>
        <p:nvPicPr>
          <p:cNvPr id="190467" name="Picture 7" descr="Volume table"/>
          <p:cNvPicPr>
            <a:picLocks noGrp="1" noChangeAspect="1" noChangeArrowheads="1"/>
          </p:cNvPicPr>
          <p:nvPr>
            <p:ph sz="half" idx="2"/>
          </p:nvPr>
        </p:nvPicPr>
        <p:blipFill>
          <a:blip r:embed="rId2"/>
          <a:srcRect/>
          <a:stretch>
            <a:fillRect/>
          </a:stretch>
        </p:blipFill>
        <p:spPr>
          <a:xfrm>
            <a:off x="2895600" y="2286000"/>
            <a:ext cx="6248400" cy="4572000"/>
          </a:xfrm>
        </p:spPr>
      </p:pic>
      <p:sp>
        <p:nvSpPr>
          <p:cNvPr id="190468" name="Rectangle 8"/>
          <p:cNvSpPr>
            <a:spLocks noGrp="1" noChangeArrowheads="1"/>
          </p:cNvSpPr>
          <p:nvPr>
            <p:ph type="body" sz="half" idx="1"/>
          </p:nvPr>
        </p:nvSpPr>
        <p:spPr>
          <a:xfrm>
            <a:off x="0" y="3200400"/>
            <a:ext cx="4038600" cy="3657600"/>
          </a:xfrm>
        </p:spPr>
        <p:txBody>
          <a:bodyPr/>
          <a:lstStyle/>
          <a:p>
            <a:pPr eaLnBrk="1" hangingPunct="1">
              <a:buFontTx/>
              <a:buNone/>
            </a:pPr>
            <a:r>
              <a:rPr lang="en-US" sz="2800" smtClean="0"/>
              <a:t>Diameter Tape:</a:t>
            </a:r>
          </a:p>
          <a:p>
            <a:pPr eaLnBrk="1" hangingPunct="1">
              <a:buFontTx/>
              <a:buNone/>
            </a:pPr>
            <a:r>
              <a:rPr lang="en-US" sz="2800" smtClean="0"/>
              <a:t>	C=2</a:t>
            </a:r>
            <a:r>
              <a:rPr lang="el-GR" sz="2800" smtClean="0">
                <a:cs typeface="Arial" charset="0"/>
              </a:rPr>
              <a:t>π</a:t>
            </a:r>
            <a:r>
              <a:rPr lang="en-US" sz="2800" smtClean="0">
                <a:cs typeface="Arial" charset="0"/>
              </a:rPr>
              <a:t>R or</a:t>
            </a:r>
          </a:p>
          <a:p>
            <a:pPr eaLnBrk="1" hangingPunct="1">
              <a:buFontTx/>
              <a:buNone/>
            </a:pPr>
            <a:r>
              <a:rPr lang="en-US" sz="2800" smtClean="0">
                <a:cs typeface="Arial" charset="0"/>
              </a:rPr>
              <a:t>	C/</a:t>
            </a:r>
            <a:r>
              <a:rPr lang="el-GR" sz="2800" smtClean="0">
                <a:cs typeface="Arial" charset="0"/>
              </a:rPr>
              <a:t>π</a:t>
            </a:r>
            <a:r>
              <a:rPr lang="en-US" sz="2800" smtClean="0">
                <a:cs typeface="Arial" charset="0"/>
              </a:rPr>
              <a:t> = 2R</a:t>
            </a:r>
            <a:endParaRPr lang="el-GR" sz="2800" smtClean="0">
              <a:cs typeface="Arial" charset="0"/>
            </a:endParaRPr>
          </a:p>
        </p:txBody>
      </p:sp>
    </p:spTree>
    <p:extLst>
      <p:ext uri="{BB962C8B-B14F-4D97-AF65-F5344CB8AC3E}">
        <p14:creationId xmlns:p14="http://schemas.microsoft.com/office/powerpoint/2010/main" val="2623156833"/>
      </p:ext>
    </p:extLst>
  </p:cSld>
  <p:clrMapOvr>
    <a:masterClrMapping/>
  </p:clrMapOvr>
  <p:transition xmlns:p14="http://schemas.microsoft.com/office/powerpoint/2010/main"/>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91489" name="Picture 2"/>
          <p:cNvPicPr>
            <a:picLocks noGrp="1" noChangeAspect="1" noChangeArrowheads="1"/>
          </p:cNvPicPr>
          <p:nvPr>
            <p:ph/>
          </p:nvPr>
        </p:nvPicPr>
        <p:blipFill>
          <a:blip r:embed="rId2"/>
          <a:srcRect/>
          <a:stretch>
            <a:fillRect/>
          </a:stretch>
        </p:blipFill>
        <p:spPr>
          <a:xfrm>
            <a:off x="381000" y="152400"/>
            <a:ext cx="8763000" cy="6705600"/>
          </a:xfrm>
        </p:spPr>
      </p:pic>
    </p:spTree>
    <p:extLst>
      <p:ext uri="{BB962C8B-B14F-4D97-AF65-F5344CB8AC3E}">
        <p14:creationId xmlns:p14="http://schemas.microsoft.com/office/powerpoint/2010/main" val="3728941416"/>
      </p:ext>
    </p:extLst>
  </p:cSld>
  <p:clrMapOvr>
    <a:masterClrMapping/>
  </p:clrMapOvr>
  <p:transition xmlns:p14="http://schemas.microsoft.com/office/powerpoint/2010/mai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4"/>
          <p:cNvSpPr>
            <a:spLocks noGrp="1" noChangeArrowheads="1"/>
          </p:cNvSpPr>
          <p:nvPr>
            <p:ph type="title"/>
          </p:nvPr>
        </p:nvSpPr>
        <p:spPr>
          <a:xfrm>
            <a:off x="457200" y="0"/>
            <a:ext cx="8229600" cy="914400"/>
          </a:xfrm>
        </p:spPr>
        <p:txBody>
          <a:bodyPr/>
          <a:lstStyle/>
          <a:p>
            <a:pPr eaLnBrk="1" hangingPunct="1"/>
            <a:r>
              <a:rPr lang="en-US" smtClean="0"/>
              <a:t>Biltmore Stick</a:t>
            </a:r>
          </a:p>
        </p:txBody>
      </p:sp>
      <p:pic>
        <p:nvPicPr>
          <p:cNvPr id="192515" name="Picture 8" descr="Biltmore stick closeup height"/>
          <p:cNvPicPr>
            <a:picLocks noGrp="1" noChangeAspect="1" noChangeArrowheads="1"/>
          </p:cNvPicPr>
          <p:nvPr>
            <p:ph sz="half" idx="2"/>
          </p:nvPr>
        </p:nvPicPr>
        <p:blipFill>
          <a:blip r:embed="rId2"/>
          <a:srcRect/>
          <a:stretch>
            <a:fillRect/>
          </a:stretch>
        </p:blipFill>
        <p:spPr>
          <a:xfrm>
            <a:off x="228600" y="4800600"/>
            <a:ext cx="8686800" cy="1371600"/>
          </a:xfrm>
        </p:spPr>
      </p:pic>
      <p:pic>
        <p:nvPicPr>
          <p:cNvPr id="192516" name="Picture 10" descr="XXX 1 2007 001"/>
          <p:cNvPicPr>
            <a:picLocks noGrp="1" noChangeAspect="1" noChangeArrowheads="1"/>
          </p:cNvPicPr>
          <p:nvPr>
            <p:ph sz="half" idx="1"/>
          </p:nvPr>
        </p:nvPicPr>
        <p:blipFill>
          <a:blip r:embed="rId3"/>
          <a:srcRect/>
          <a:stretch>
            <a:fillRect/>
          </a:stretch>
        </p:blipFill>
        <p:spPr>
          <a:xfrm>
            <a:off x="228600" y="1295400"/>
            <a:ext cx="8686800" cy="2209800"/>
          </a:xfrm>
        </p:spPr>
      </p:pic>
      <p:sp>
        <p:nvSpPr>
          <p:cNvPr id="192517" name="Text Box 11"/>
          <p:cNvSpPr txBox="1">
            <a:spLocks noChangeArrowheads="1"/>
          </p:cNvSpPr>
          <p:nvPr/>
        </p:nvSpPr>
        <p:spPr bwMode="auto">
          <a:xfrm>
            <a:off x="838200" y="838200"/>
            <a:ext cx="7848600" cy="457200"/>
          </a:xfrm>
          <a:prstGeom prst="rect">
            <a:avLst/>
          </a:prstGeom>
          <a:noFill/>
          <a:ln w="9525">
            <a:noFill/>
            <a:miter lim="800000"/>
            <a:headEnd/>
            <a:tailEnd/>
          </a:ln>
        </p:spPr>
        <p:txBody>
          <a:bodyPr>
            <a:spAutoFit/>
          </a:bodyPr>
          <a:lstStyle/>
          <a:p>
            <a:pPr>
              <a:spcBef>
                <a:spcPct val="50000"/>
              </a:spcBef>
            </a:pPr>
            <a:r>
              <a:rPr lang="en-US" sz="2400"/>
              <a:t>Tree Scale – Diameter &amp; Board Foot Volume in the Tree</a:t>
            </a:r>
          </a:p>
        </p:txBody>
      </p:sp>
      <p:sp>
        <p:nvSpPr>
          <p:cNvPr id="192518" name="Text Box 12"/>
          <p:cNvSpPr txBox="1">
            <a:spLocks noChangeArrowheads="1"/>
          </p:cNvSpPr>
          <p:nvPr/>
        </p:nvSpPr>
        <p:spPr bwMode="auto">
          <a:xfrm>
            <a:off x="1905000" y="4343400"/>
            <a:ext cx="4800600" cy="457200"/>
          </a:xfrm>
          <a:prstGeom prst="rect">
            <a:avLst/>
          </a:prstGeom>
          <a:noFill/>
          <a:ln w="9525">
            <a:noFill/>
            <a:miter lim="800000"/>
            <a:headEnd/>
            <a:tailEnd/>
          </a:ln>
        </p:spPr>
        <p:txBody>
          <a:bodyPr>
            <a:spAutoFit/>
          </a:bodyPr>
          <a:lstStyle/>
          <a:p>
            <a:pPr>
              <a:spcBef>
                <a:spcPct val="50000"/>
              </a:spcBef>
            </a:pPr>
            <a:r>
              <a:rPr lang="en-US" sz="2400"/>
              <a:t>Merchantable Height of the Tree</a:t>
            </a:r>
          </a:p>
        </p:txBody>
      </p:sp>
    </p:spTree>
    <p:extLst>
      <p:ext uri="{BB962C8B-B14F-4D97-AF65-F5344CB8AC3E}">
        <p14:creationId xmlns:p14="http://schemas.microsoft.com/office/powerpoint/2010/main" val="358925588"/>
      </p:ext>
    </p:extLst>
  </p:cSld>
  <p:clrMapOvr>
    <a:masterClrMapping/>
  </p:clrMapOvr>
  <p:transition xmlns:p14="http://schemas.microsoft.com/office/powerpoint/2010/mai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7" name="Picture 5"/>
          <p:cNvPicPr>
            <a:picLocks noGrp="1" noChangeAspect="1" noChangeArrowheads="1"/>
          </p:cNvPicPr>
          <p:nvPr>
            <p:ph/>
          </p:nvPr>
        </p:nvPicPr>
        <p:blipFill>
          <a:blip r:embed="rId2"/>
          <a:srcRect/>
          <a:stretch>
            <a:fillRect/>
          </a:stretch>
        </p:blipFill>
        <p:spPr>
          <a:xfrm>
            <a:off x="0" y="228600"/>
            <a:ext cx="9144000" cy="6629400"/>
          </a:xfrm>
        </p:spPr>
      </p:pic>
    </p:spTree>
    <p:extLst>
      <p:ext uri="{BB962C8B-B14F-4D97-AF65-F5344CB8AC3E}">
        <p14:creationId xmlns:p14="http://schemas.microsoft.com/office/powerpoint/2010/main" val="112433693"/>
      </p:ext>
    </p:extLst>
  </p:cSld>
  <p:clrMapOvr>
    <a:masterClrMapping/>
  </p:clrMapOvr>
  <p:transition xmlns:p14="http://schemas.microsoft.com/office/powerpoint/2010/main"/>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a:xfrm>
            <a:off x="457200" y="0"/>
            <a:ext cx="8229600" cy="914400"/>
          </a:xfrm>
        </p:spPr>
        <p:txBody>
          <a:bodyPr/>
          <a:lstStyle/>
          <a:p>
            <a:pPr eaLnBrk="1" hangingPunct="1"/>
            <a:r>
              <a:rPr lang="en-US" smtClean="0"/>
              <a:t>Biltmore Stick</a:t>
            </a:r>
          </a:p>
        </p:txBody>
      </p:sp>
      <p:pic>
        <p:nvPicPr>
          <p:cNvPr id="194563" name="Picture 3" descr="Biltmore stick closeup height"/>
          <p:cNvPicPr>
            <a:picLocks noGrp="1" noChangeAspect="1" noChangeArrowheads="1"/>
          </p:cNvPicPr>
          <p:nvPr>
            <p:ph sz="half" idx="2"/>
          </p:nvPr>
        </p:nvPicPr>
        <p:blipFill>
          <a:blip r:embed="rId2"/>
          <a:srcRect/>
          <a:stretch>
            <a:fillRect/>
          </a:stretch>
        </p:blipFill>
        <p:spPr>
          <a:xfrm>
            <a:off x="228600" y="4800600"/>
            <a:ext cx="8686800" cy="1371600"/>
          </a:xfrm>
        </p:spPr>
      </p:pic>
      <p:pic>
        <p:nvPicPr>
          <p:cNvPr id="194564" name="Picture 4" descr="XXX 1 2007 001"/>
          <p:cNvPicPr>
            <a:picLocks noGrp="1" noChangeAspect="1" noChangeArrowheads="1"/>
          </p:cNvPicPr>
          <p:nvPr>
            <p:ph sz="half" idx="1"/>
          </p:nvPr>
        </p:nvPicPr>
        <p:blipFill>
          <a:blip r:embed="rId3"/>
          <a:srcRect/>
          <a:stretch>
            <a:fillRect/>
          </a:stretch>
        </p:blipFill>
        <p:spPr>
          <a:xfrm>
            <a:off x="228600" y="1600200"/>
            <a:ext cx="8686800" cy="2209800"/>
          </a:xfrm>
        </p:spPr>
      </p:pic>
      <p:sp>
        <p:nvSpPr>
          <p:cNvPr id="194565" name="Text Box 5"/>
          <p:cNvSpPr txBox="1">
            <a:spLocks noChangeArrowheads="1"/>
          </p:cNvSpPr>
          <p:nvPr/>
        </p:nvSpPr>
        <p:spPr bwMode="auto">
          <a:xfrm>
            <a:off x="228600" y="1143000"/>
            <a:ext cx="8915400" cy="457200"/>
          </a:xfrm>
          <a:prstGeom prst="rect">
            <a:avLst/>
          </a:prstGeom>
          <a:noFill/>
          <a:ln w="9525">
            <a:noFill/>
            <a:miter lim="800000"/>
            <a:headEnd/>
            <a:tailEnd/>
          </a:ln>
        </p:spPr>
        <p:txBody>
          <a:bodyPr>
            <a:spAutoFit/>
          </a:bodyPr>
          <a:lstStyle/>
          <a:p>
            <a:pPr>
              <a:spcBef>
                <a:spcPct val="50000"/>
              </a:spcBef>
            </a:pPr>
            <a:r>
              <a:rPr lang="en-US" sz="2400"/>
              <a:t>Tree Scale – Diameter @ DBH &amp; Board Foot Volume in the Tree</a:t>
            </a:r>
          </a:p>
        </p:txBody>
      </p:sp>
      <p:sp>
        <p:nvSpPr>
          <p:cNvPr id="194566" name="Text Box 6"/>
          <p:cNvSpPr txBox="1">
            <a:spLocks noChangeArrowheads="1"/>
          </p:cNvSpPr>
          <p:nvPr/>
        </p:nvSpPr>
        <p:spPr bwMode="auto">
          <a:xfrm>
            <a:off x="1905000" y="4343400"/>
            <a:ext cx="4800600" cy="457200"/>
          </a:xfrm>
          <a:prstGeom prst="rect">
            <a:avLst/>
          </a:prstGeom>
          <a:noFill/>
          <a:ln w="9525">
            <a:noFill/>
            <a:miter lim="800000"/>
            <a:headEnd/>
            <a:tailEnd/>
          </a:ln>
        </p:spPr>
        <p:txBody>
          <a:bodyPr>
            <a:spAutoFit/>
          </a:bodyPr>
          <a:lstStyle/>
          <a:p>
            <a:pPr>
              <a:spcBef>
                <a:spcPct val="50000"/>
              </a:spcBef>
            </a:pPr>
            <a:r>
              <a:rPr lang="en-US" sz="2400"/>
              <a:t>Merchantable Height of the Tree</a:t>
            </a:r>
          </a:p>
        </p:txBody>
      </p:sp>
    </p:spTree>
    <p:extLst>
      <p:ext uri="{BB962C8B-B14F-4D97-AF65-F5344CB8AC3E}">
        <p14:creationId xmlns:p14="http://schemas.microsoft.com/office/powerpoint/2010/main" val="2032543748"/>
      </p:ext>
    </p:extLst>
  </p:cSld>
  <p:clrMapOvr>
    <a:masterClrMapping/>
  </p:clrMapOvr>
  <p:transition xmlns:p14="http://schemas.microsoft.com/office/powerpoint/2010/mai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4"/>
          <p:cNvSpPr>
            <a:spLocks noGrp="1" noChangeArrowheads="1"/>
          </p:cNvSpPr>
          <p:nvPr>
            <p:ph type="title"/>
          </p:nvPr>
        </p:nvSpPr>
        <p:spPr>
          <a:xfrm>
            <a:off x="457200" y="0"/>
            <a:ext cx="8229600" cy="762000"/>
          </a:xfrm>
        </p:spPr>
        <p:txBody>
          <a:bodyPr/>
          <a:lstStyle/>
          <a:p>
            <a:pPr eaLnBrk="1" hangingPunct="1"/>
            <a:r>
              <a:rPr lang="en-US" smtClean="0"/>
              <a:t>Wildfires in Pennsylvania</a:t>
            </a:r>
          </a:p>
        </p:txBody>
      </p:sp>
      <p:sp>
        <p:nvSpPr>
          <p:cNvPr id="83971" name="Rectangle 5"/>
          <p:cNvSpPr>
            <a:spLocks noGrp="1" noChangeArrowheads="1"/>
          </p:cNvSpPr>
          <p:nvPr>
            <p:ph type="body" sz="half" idx="1"/>
          </p:nvPr>
        </p:nvSpPr>
        <p:spPr>
          <a:xfrm>
            <a:off x="457200" y="838200"/>
            <a:ext cx="8229600" cy="4038600"/>
          </a:xfrm>
        </p:spPr>
        <p:txBody>
          <a:bodyPr/>
          <a:lstStyle/>
          <a:p>
            <a:pPr eaLnBrk="1" hangingPunct="1"/>
            <a:r>
              <a:rPr lang="en-US" sz="2400" smtClean="0"/>
              <a:t>The greatest danger of wildfires is in the spring months of March, April and May, and the autumn months of October and November.</a:t>
            </a:r>
            <a:endParaRPr lang="en-US" sz="2800" smtClean="0"/>
          </a:p>
          <a:p>
            <a:pPr eaLnBrk="1" hangingPunct="1"/>
            <a:r>
              <a:rPr lang="en-US" sz="2400" smtClean="0"/>
              <a:t>Why spring and fall months?</a:t>
            </a:r>
            <a:r>
              <a:rPr lang="en-US" sz="2800" smtClean="0"/>
              <a:t> </a:t>
            </a:r>
          </a:p>
          <a:p>
            <a:pPr lvl="1" eaLnBrk="1" hangingPunct="1">
              <a:buFont typeface="Wingdings" pitchFamily="2" charset="2"/>
              <a:buChar char="ü"/>
            </a:pPr>
            <a:r>
              <a:rPr lang="en-US" sz="1800" smtClean="0"/>
              <a:t>An available fuel source, such as fields, leaves, &amp; tree debris. </a:t>
            </a:r>
          </a:p>
          <a:p>
            <a:pPr lvl="1" eaLnBrk="1" hangingPunct="1">
              <a:buFont typeface="Wingdings" pitchFamily="2" charset="2"/>
              <a:buChar char="ü"/>
            </a:pPr>
            <a:r>
              <a:rPr lang="en-US" sz="1800" smtClean="0"/>
              <a:t>Dry conditions, including the fuel source.</a:t>
            </a:r>
          </a:p>
          <a:p>
            <a:pPr lvl="2" eaLnBrk="1" hangingPunct="1"/>
            <a:r>
              <a:rPr lang="en-US" sz="1800" smtClean="0"/>
              <a:t>Temperature, wind, &amp; RH </a:t>
            </a:r>
          </a:p>
          <a:p>
            <a:pPr lvl="1" eaLnBrk="1" hangingPunct="1">
              <a:buFont typeface="Wingdings" pitchFamily="2" charset="2"/>
              <a:buChar char="ü"/>
            </a:pPr>
            <a:r>
              <a:rPr lang="en-US" sz="1800" smtClean="0"/>
              <a:t>An ignition source - some way for the fire to start.</a:t>
            </a:r>
            <a:r>
              <a:rPr lang="en-US" sz="2400" smtClean="0"/>
              <a:t> </a:t>
            </a:r>
          </a:p>
          <a:p>
            <a:pPr lvl="2" eaLnBrk="1" hangingPunct="1"/>
            <a:r>
              <a:rPr lang="en-US" sz="2000" i="1" smtClean="0"/>
              <a:t>One of the major causes of forest fires in Pennsylvania is debris burning &amp; incendiary.  People</a:t>
            </a:r>
            <a:endParaRPr lang="en-US" sz="2000" smtClean="0"/>
          </a:p>
          <a:p>
            <a:pPr lvl="2" eaLnBrk="1" hangingPunct="1"/>
            <a:endParaRPr lang="en-US" sz="2000" smtClean="0"/>
          </a:p>
        </p:txBody>
      </p:sp>
      <p:pic>
        <p:nvPicPr>
          <p:cNvPr id="83972" name="Picture 7"/>
          <p:cNvPicPr>
            <a:picLocks noGrp="1" noChangeAspect="1" noChangeArrowheads="1"/>
          </p:cNvPicPr>
          <p:nvPr>
            <p:ph sz="half" idx="2"/>
          </p:nvPr>
        </p:nvPicPr>
        <p:blipFill>
          <a:blip r:embed="rId2"/>
          <a:srcRect/>
          <a:stretch>
            <a:fillRect/>
          </a:stretch>
        </p:blipFill>
        <p:spPr>
          <a:xfrm>
            <a:off x="6324600" y="4343400"/>
            <a:ext cx="2819400" cy="2514600"/>
          </a:xfrm>
        </p:spPr>
      </p:pic>
      <p:sp>
        <p:nvSpPr>
          <p:cNvPr id="83973" name="Text Box 8"/>
          <p:cNvSpPr txBox="1">
            <a:spLocks noChangeArrowheads="1"/>
          </p:cNvSpPr>
          <p:nvPr/>
        </p:nvSpPr>
        <p:spPr bwMode="auto">
          <a:xfrm>
            <a:off x="533400" y="4648200"/>
            <a:ext cx="5045075" cy="457200"/>
          </a:xfrm>
          <a:prstGeom prst="rect">
            <a:avLst/>
          </a:prstGeom>
          <a:noFill/>
          <a:ln w="9525">
            <a:noFill/>
            <a:miter lim="800000"/>
            <a:headEnd/>
            <a:tailEnd/>
          </a:ln>
        </p:spPr>
        <p:txBody>
          <a:bodyPr>
            <a:spAutoFit/>
          </a:bodyPr>
          <a:lstStyle/>
          <a:p>
            <a:pPr>
              <a:buFontTx/>
              <a:buChar char="•"/>
            </a:pPr>
            <a:r>
              <a:rPr lang="en-US"/>
              <a:t>   </a:t>
            </a:r>
            <a:r>
              <a:rPr lang="en-US" sz="2400"/>
              <a:t>Most are ground fires</a:t>
            </a:r>
          </a:p>
        </p:txBody>
      </p:sp>
    </p:spTree>
    <p:extLst>
      <p:ext uri="{BB962C8B-B14F-4D97-AF65-F5344CB8AC3E}">
        <p14:creationId xmlns:p14="http://schemas.microsoft.com/office/powerpoint/2010/main" val="3610656128"/>
      </p:ext>
    </p:extLst>
  </p:cSld>
  <p:clrMapOvr>
    <a:masterClrMapping/>
  </p:clrMapOvr>
  <p:transition xmlns:p14="http://schemas.microsoft.com/office/powerpoint/2010/main"/>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5586" name="Rectangle 7"/>
          <p:cNvSpPr>
            <a:spLocks noGrp="1" noChangeArrowheads="1"/>
          </p:cNvSpPr>
          <p:nvPr>
            <p:ph type="title"/>
          </p:nvPr>
        </p:nvSpPr>
        <p:spPr>
          <a:xfrm>
            <a:off x="457200" y="0"/>
            <a:ext cx="8229600" cy="685800"/>
          </a:xfrm>
        </p:spPr>
        <p:txBody>
          <a:bodyPr>
            <a:normAutofit fontScale="90000"/>
          </a:bodyPr>
          <a:lstStyle/>
          <a:p>
            <a:pPr eaLnBrk="1" hangingPunct="1"/>
            <a:r>
              <a:rPr lang="en-US" sz="4000" smtClean="0"/>
              <a:t>Tree Classifications</a:t>
            </a:r>
          </a:p>
        </p:txBody>
      </p:sp>
      <p:pic>
        <p:nvPicPr>
          <p:cNvPr id="195587" name="Picture 5"/>
          <p:cNvPicPr>
            <a:picLocks noGrp="1" noChangeAspect="1" noChangeArrowheads="1"/>
          </p:cNvPicPr>
          <p:nvPr>
            <p:ph sz="half" idx="1"/>
          </p:nvPr>
        </p:nvPicPr>
        <p:blipFill>
          <a:blip r:embed="rId2"/>
          <a:srcRect/>
          <a:stretch>
            <a:fillRect/>
          </a:stretch>
        </p:blipFill>
        <p:spPr>
          <a:xfrm>
            <a:off x="0" y="762000"/>
            <a:ext cx="4079875" cy="6096000"/>
          </a:xfrm>
        </p:spPr>
      </p:pic>
      <p:pic>
        <p:nvPicPr>
          <p:cNvPr id="195588" name="Picture 10"/>
          <p:cNvPicPr>
            <a:picLocks noGrp="1" noChangeAspect="1" noChangeArrowheads="1"/>
          </p:cNvPicPr>
          <p:nvPr>
            <p:ph sz="quarter" idx="2"/>
          </p:nvPr>
        </p:nvPicPr>
        <p:blipFill>
          <a:blip r:embed="rId3"/>
          <a:srcRect/>
          <a:stretch>
            <a:fillRect/>
          </a:stretch>
        </p:blipFill>
        <p:spPr>
          <a:xfrm>
            <a:off x="4267200" y="1447800"/>
            <a:ext cx="4876800" cy="2255838"/>
          </a:xfrm>
        </p:spPr>
      </p:pic>
      <p:pic>
        <p:nvPicPr>
          <p:cNvPr id="195589" name="Picture 11"/>
          <p:cNvPicPr>
            <a:picLocks noGrp="1" noChangeAspect="1" noChangeArrowheads="1"/>
          </p:cNvPicPr>
          <p:nvPr>
            <p:ph sz="quarter" idx="3"/>
          </p:nvPr>
        </p:nvPicPr>
        <p:blipFill>
          <a:blip r:embed="rId4"/>
          <a:srcRect/>
          <a:stretch>
            <a:fillRect/>
          </a:stretch>
        </p:blipFill>
        <p:spPr>
          <a:xfrm>
            <a:off x="4191000" y="3581400"/>
            <a:ext cx="4953000" cy="2667000"/>
          </a:xfrm>
        </p:spPr>
      </p:pic>
    </p:spTree>
    <p:extLst>
      <p:ext uri="{BB962C8B-B14F-4D97-AF65-F5344CB8AC3E}">
        <p14:creationId xmlns:p14="http://schemas.microsoft.com/office/powerpoint/2010/main" val="3124555003"/>
      </p:ext>
    </p:extLst>
  </p:cSld>
  <p:clrMapOvr>
    <a:masterClrMapping/>
  </p:clrMapOvr>
  <p:transition xmlns:p14="http://schemas.microsoft.com/office/powerpoint/2010/main"/>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96609" name="Picture 5" descr="Stand structure D,CD,I,S"/>
          <p:cNvPicPr>
            <a:picLocks noGrp="1" noChangeAspect="1" noChangeArrowheads="1"/>
          </p:cNvPicPr>
          <p:nvPr>
            <p:ph/>
          </p:nvPr>
        </p:nvPicPr>
        <p:blipFill>
          <a:blip r:embed="rId2"/>
          <a:srcRect/>
          <a:stretch>
            <a:fillRect/>
          </a:stretch>
        </p:blipFill>
        <p:spPr>
          <a:xfrm>
            <a:off x="0" y="14288"/>
            <a:ext cx="9144000" cy="6843712"/>
          </a:xfrm>
        </p:spPr>
      </p:pic>
    </p:spTree>
    <p:extLst>
      <p:ext uri="{BB962C8B-B14F-4D97-AF65-F5344CB8AC3E}">
        <p14:creationId xmlns:p14="http://schemas.microsoft.com/office/powerpoint/2010/main" val="3380140269"/>
      </p:ext>
    </p:extLst>
  </p:cSld>
  <p:clrMapOvr>
    <a:masterClrMapping/>
  </p:clrMapOvr>
  <p:transition xmlns:p14="http://schemas.microsoft.com/office/powerpoint/2010/main"/>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7634" name="Rectangle 4"/>
          <p:cNvSpPr>
            <a:spLocks noGrp="1" noChangeArrowheads="1"/>
          </p:cNvSpPr>
          <p:nvPr>
            <p:ph type="title"/>
          </p:nvPr>
        </p:nvSpPr>
        <p:spPr>
          <a:xfrm>
            <a:off x="381000" y="0"/>
            <a:ext cx="8229600" cy="838200"/>
          </a:xfrm>
        </p:spPr>
        <p:txBody>
          <a:bodyPr/>
          <a:lstStyle/>
          <a:p>
            <a:pPr eaLnBrk="1" hangingPunct="1"/>
            <a:r>
              <a:rPr lang="en-US" smtClean="0"/>
              <a:t>Forest Management Practices</a:t>
            </a:r>
          </a:p>
        </p:txBody>
      </p:sp>
      <p:sp>
        <p:nvSpPr>
          <p:cNvPr id="197635" name="Rectangle 6"/>
          <p:cNvSpPr>
            <a:spLocks noGrp="1" noChangeArrowheads="1"/>
          </p:cNvSpPr>
          <p:nvPr>
            <p:ph type="body" idx="1"/>
          </p:nvPr>
        </p:nvSpPr>
        <p:spPr>
          <a:xfrm>
            <a:off x="152400" y="990600"/>
            <a:ext cx="8763000" cy="5486400"/>
          </a:xfrm>
        </p:spPr>
        <p:txBody>
          <a:bodyPr/>
          <a:lstStyle/>
          <a:p>
            <a:pPr eaLnBrk="1" hangingPunct="1">
              <a:lnSpc>
                <a:spcPct val="90000"/>
              </a:lnSpc>
              <a:buFont typeface="Wingdings" pitchFamily="2" charset="2"/>
              <a:buChar char="Ø"/>
            </a:pPr>
            <a:r>
              <a:rPr lang="en-US" sz="2400" smtClean="0"/>
              <a:t>Intermediate Cuttings:  removing the worst &amp; leaving the best</a:t>
            </a:r>
          </a:p>
          <a:p>
            <a:pPr eaLnBrk="1" hangingPunct="1">
              <a:lnSpc>
                <a:spcPct val="90000"/>
              </a:lnSpc>
              <a:buFont typeface="Wingdings" pitchFamily="2" charset="2"/>
              <a:buChar char="Ø"/>
            </a:pPr>
            <a:r>
              <a:rPr lang="en-US" sz="2400" smtClean="0"/>
              <a:t>Timber Harvesting and Regeneration – all are recognized as a acceptable regeneration practice</a:t>
            </a:r>
          </a:p>
          <a:p>
            <a:pPr lvl="1" eaLnBrk="1" hangingPunct="1">
              <a:lnSpc>
                <a:spcPct val="90000"/>
              </a:lnSpc>
              <a:buFont typeface="Wingdings" pitchFamily="2" charset="2"/>
              <a:buChar char="§"/>
            </a:pPr>
            <a:r>
              <a:rPr lang="en-US" sz="2000" smtClean="0"/>
              <a:t>Selection:  individual trees or small groups of trees</a:t>
            </a:r>
          </a:p>
          <a:p>
            <a:pPr lvl="1" eaLnBrk="1" hangingPunct="1">
              <a:lnSpc>
                <a:spcPct val="90000"/>
              </a:lnSpc>
              <a:buFont typeface="Wingdings" pitchFamily="2" charset="2"/>
              <a:buChar char="§"/>
            </a:pPr>
            <a:r>
              <a:rPr lang="en-US" sz="2000" smtClean="0"/>
              <a:t>Shelterwood:  heavy thinning to stimulate regeneration</a:t>
            </a:r>
          </a:p>
          <a:p>
            <a:pPr lvl="1" eaLnBrk="1" hangingPunct="1">
              <a:lnSpc>
                <a:spcPct val="90000"/>
              </a:lnSpc>
              <a:buFont typeface="Wingdings" pitchFamily="2" charset="2"/>
              <a:buChar char="§"/>
            </a:pPr>
            <a:r>
              <a:rPr lang="en-US" sz="2000" smtClean="0"/>
              <a:t>Seed-Tree:  heavier thinning to stimulate regeneration</a:t>
            </a:r>
          </a:p>
          <a:p>
            <a:pPr lvl="1" eaLnBrk="1" hangingPunct="1">
              <a:lnSpc>
                <a:spcPct val="90000"/>
              </a:lnSpc>
              <a:buFont typeface="Wingdings" pitchFamily="2" charset="2"/>
              <a:buChar char="§"/>
            </a:pPr>
            <a:r>
              <a:rPr lang="en-US" sz="2000" smtClean="0"/>
              <a:t>Clearcut:  removal of most of the trees to release regeneration</a:t>
            </a:r>
          </a:p>
          <a:p>
            <a:pPr eaLnBrk="1" hangingPunct="1">
              <a:lnSpc>
                <a:spcPct val="90000"/>
              </a:lnSpc>
              <a:buFont typeface="Wingdings" pitchFamily="2" charset="2"/>
              <a:buChar char="Ø"/>
            </a:pPr>
            <a:r>
              <a:rPr lang="en-US" sz="2400" smtClean="0"/>
              <a:t>High Grading:  generally recognized as an unacceptable timber harvesting practice</a:t>
            </a:r>
          </a:p>
          <a:p>
            <a:pPr lvl="1" eaLnBrk="1" hangingPunct="1">
              <a:lnSpc>
                <a:spcPct val="90000"/>
              </a:lnSpc>
              <a:buFont typeface="Wingdings" pitchFamily="2" charset="2"/>
              <a:buChar char="§"/>
            </a:pPr>
            <a:r>
              <a:rPr lang="en-US" sz="2000" smtClean="0"/>
              <a:t>The best trees are cut leaving the weakest and poorest quality trees</a:t>
            </a:r>
          </a:p>
          <a:p>
            <a:pPr eaLnBrk="1" hangingPunct="1">
              <a:lnSpc>
                <a:spcPct val="90000"/>
              </a:lnSpc>
              <a:buFont typeface="Wingdings" pitchFamily="2" charset="2"/>
              <a:buChar char="Ø"/>
            </a:pPr>
            <a:r>
              <a:rPr lang="en-US" sz="2400" smtClean="0"/>
              <a:t>Diameter Limit:  generally recognized as an unacceptable timber harvesting practice</a:t>
            </a:r>
          </a:p>
          <a:p>
            <a:pPr lvl="1" eaLnBrk="1" hangingPunct="1">
              <a:lnSpc>
                <a:spcPct val="90000"/>
              </a:lnSpc>
              <a:buFont typeface="Wingdings" pitchFamily="2" charset="2"/>
              <a:buChar char="Ø"/>
            </a:pPr>
            <a:r>
              <a:rPr lang="en-US" sz="2000" smtClean="0"/>
              <a:t>However under certain conditions, it is acceptable</a:t>
            </a:r>
          </a:p>
          <a:p>
            <a:pPr eaLnBrk="1" hangingPunct="1">
              <a:lnSpc>
                <a:spcPct val="90000"/>
              </a:lnSpc>
              <a:buFont typeface="Wingdings" pitchFamily="2" charset="2"/>
              <a:buChar char="Ø"/>
            </a:pPr>
            <a:r>
              <a:rPr lang="en-US" sz="2400" smtClean="0"/>
              <a:t>Selective:  no basis in scientific forestry, it usually ends up being High Grading or Diameter Limit</a:t>
            </a:r>
          </a:p>
        </p:txBody>
      </p:sp>
    </p:spTree>
    <p:extLst>
      <p:ext uri="{BB962C8B-B14F-4D97-AF65-F5344CB8AC3E}">
        <p14:creationId xmlns:p14="http://schemas.microsoft.com/office/powerpoint/2010/main" val="125448191"/>
      </p:ext>
    </p:extLst>
  </p:cSld>
  <p:clrMapOvr>
    <a:masterClrMapping/>
  </p:clrMapOvr>
  <p:transition xmlns:p14="http://schemas.microsoft.com/office/powerpoint/2010/main"/>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8657" name="Rectangle 5"/>
          <p:cNvSpPr>
            <a:spLocks noGrp="1" noChangeArrowheads="1"/>
          </p:cNvSpPr>
          <p:nvPr>
            <p:ph type="title"/>
          </p:nvPr>
        </p:nvSpPr>
        <p:spPr>
          <a:xfrm>
            <a:off x="457200" y="0"/>
            <a:ext cx="8229600" cy="990600"/>
          </a:xfrm>
        </p:spPr>
        <p:txBody>
          <a:bodyPr/>
          <a:lstStyle/>
          <a:p>
            <a:pPr eaLnBrk="1" hangingPunct="1"/>
            <a:r>
              <a:rPr lang="en-US" sz="4000" smtClean="0"/>
              <a:t>High Grading or Diameter Limit </a:t>
            </a:r>
          </a:p>
        </p:txBody>
      </p:sp>
      <p:pic>
        <p:nvPicPr>
          <p:cNvPr id="198658" name="Picture 7" descr="Diagram high grading"/>
          <p:cNvPicPr>
            <a:picLocks noGrp="1" noChangeAspect="1" noChangeArrowheads="1"/>
          </p:cNvPicPr>
          <p:nvPr>
            <p:ph idx="1"/>
          </p:nvPr>
        </p:nvPicPr>
        <p:blipFill>
          <a:blip r:embed="rId2"/>
          <a:srcRect/>
          <a:stretch>
            <a:fillRect/>
          </a:stretch>
        </p:blipFill>
        <p:spPr>
          <a:xfrm>
            <a:off x="0" y="1447800"/>
            <a:ext cx="9144000" cy="5384800"/>
          </a:xfrm>
        </p:spPr>
      </p:pic>
    </p:spTree>
    <p:extLst>
      <p:ext uri="{BB962C8B-B14F-4D97-AF65-F5344CB8AC3E}">
        <p14:creationId xmlns:p14="http://schemas.microsoft.com/office/powerpoint/2010/main" val="314848932"/>
      </p:ext>
    </p:extLst>
  </p:cSld>
  <p:clrMapOvr>
    <a:masterClrMapping/>
  </p:clrMapOvr>
  <p:transition xmlns:p14="http://schemas.microsoft.com/office/powerpoint/2010/main"/>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9682" name="Rectangle 4"/>
          <p:cNvSpPr>
            <a:spLocks noGrp="1" noChangeArrowheads="1"/>
          </p:cNvSpPr>
          <p:nvPr>
            <p:ph type="title" sz="quarter"/>
          </p:nvPr>
        </p:nvSpPr>
        <p:spPr/>
        <p:txBody>
          <a:bodyPr>
            <a:normAutofit fontScale="90000"/>
          </a:bodyPr>
          <a:lstStyle/>
          <a:p>
            <a:pPr eaLnBrk="1" hangingPunct="1"/>
            <a:r>
              <a:rPr lang="en-US" sz="4000" smtClean="0"/>
              <a:t>Regeneration (seedlings)</a:t>
            </a:r>
            <a:br>
              <a:rPr lang="en-US" sz="4000" smtClean="0"/>
            </a:br>
            <a:r>
              <a:rPr lang="en-US" sz="4000" smtClean="0"/>
              <a:t>Planting or Natural</a:t>
            </a:r>
          </a:p>
        </p:txBody>
      </p:sp>
      <p:pic>
        <p:nvPicPr>
          <p:cNvPr id="199683" name="Picture 7" descr="planting bar2"/>
          <p:cNvPicPr>
            <a:picLocks noGrp="1" noChangeAspect="1" noChangeArrowheads="1"/>
          </p:cNvPicPr>
          <p:nvPr>
            <p:ph sz="quarter" idx="1"/>
          </p:nvPr>
        </p:nvPicPr>
        <p:blipFill>
          <a:blip r:embed="rId2"/>
          <a:srcRect/>
          <a:stretch>
            <a:fillRect/>
          </a:stretch>
        </p:blipFill>
        <p:spPr>
          <a:xfrm>
            <a:off x="533400" y="1600200"/>
            <a:ext cx="3733800" cy="2667000"/>
          </a:xfrm>
        </p:spPr>
      </p:pic>
      <p:pic>
        <p:nvPicPr>
          <p:cNvPr id="199684" name="Picture 8" descr="matz sugar maple regen 5-17-04 #3"/>
          <p:cNvPicPr>
            <a:picLocks noGrp="1" noChangeAspect="1" noChangeArrowheads="1"/>
          </p:cNvPicPr>
          <p:nvPr>
            <p:ph sz="quarter" idx="2"/>
          </p:nvPr>
        </p:nvPicPr>
        <p:blipFill>
          <a:blip r:embed="rId3"/>
          <a:srcRect/>
          <a:stretch>
            <a:fillRect/>
          </a:stretch>
        </p:blipFill>
        <p:spPr>
          <a:xfrm>
            <a:off x="4876800" y="1600200"/>
            <a:ext cx="3733800" cy="2590800"/>
          </a:xfrm>
        </p:spPr>
      </p:pic>
      <p:pic>
        <p:nvPicPr>
          <p:cNvPr id="199685" name="Picture 9" descr="Cangialosi RO-ash2 cutting 6-05"/>
          <p:cNvPicPr>
            <a:picLocks noGrp="1" noChangeAspect="1" noChangeArrowheads="1"/>
          </p:cNvPicPr>
          <p:nvPr>
            <p:ph sz="quarter" idx="3"/>
          </p:nvPr>
        </p:nvPicPr>
        <p:blipFill>
          <a:blip r:embed="rId4"/>
          <a:srcRect/>
          <a:stretch>
            <a:fillRect/>
          </a:stretch>
        </p:blipFill>
        <p:spPr>
          <a:xfrm>
            <a:off x="1524000" y="3886200"/>
            <a:ext cx="3733800" cy="2678113"/>
          </a:xfrm>
        </p:spPr>
      </p:pic>
      <p:pic>
        <p:nvPicPr>
          <p:cNvPr id="199686" name="Picture 11" descr="Black cherry seedling, rockport fence, May 06"/>
          <p:cNvPicPr>
            <a:picLocks noGrp="1" noChangeAspect="1" noChangeArrowheads="1"/>
          </p:cNvPicPr>
          <p:nvPr>
            <p:ph sz="quarter" idx="4"/>
          </p:nvPr>
        </p:nvPicPr>
        <p:blipFill>
          <a:blip r:embed="rId5"/>
          <a:srcRect/>
          <a:stretch>
            <a:fillRect/>
          </a:stretch>
        </p:blipFill>
        <p:spPr>
          <a:xfrm>
            <a:off x="6172200" y="4343400"/>
            <a:ext cx="1992313" cy="2187575"/>
          </a:xfrm>
        </p:spPr>
      </p:pic>
    </p:spTree>
    <p:extLst>
      <p:ext uri="{BB962C8B-B14F-4D97-AF65-F5344CB8AC3E}">
        <p14:creationId xmlns:p14="http://schemas.microsoft.com/office/powerpoint/2010/main" val="347280669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0706" name="Rectangle 8"/>
          <p:cNvSpPr>
            <a:spLocks noGrp="1" noChangeArrowheads="1"/>
          </p:cNvSpPr>
          <p:nvPr>
            <p:ph type="title" sz="quarter"/>
          </p:nvPr>
        </p:nvSpPr>
        <p:spPr>
          <a:xfrm>
            <a:off x="457200" y="0"/>
            <a:ext cx="8229600" cy="1143000"/>
          </a:xfrm>
        </p:spPr>
        <p:txBody>
          <a:bodyPr/>
          <a:lstStyle/>
          <a:p>
            <a:pPr eaLnBrk="1" hangingPunct="1"/>
            <a:r>
              <a:rPr lang="en-US" sz="3200" smtClean="0"/>
              <a:t>Too Many Deer = Too Few Seedlings</a:t>
            </a:r>
            <a:br>
              <a:rPr lang="en-US" sz="3200" smtClean="0"/>
            </a:br>
            <a:r>
              <a:rPr lang="en-US" sz="3200" smtClean="0"/>
              <a:t>To Grow Diversified Forests</a:t>
            </a:r>
          </a:p>
        </p:txBody>
      </p:sp>
      <p:pic>
        <p:nvPicPr>
          <p:cNvPr id="200707" name="Picture 12"/>
          <p:cNvPicPr>
            <a:picLocks noGrp="1" noChangeAspect="1" noChangeArrowheads="1"/>
          </p:cNvPicPr>
          <p:nvPr>
            <p:ph sz="quarter" idx="4"/>
          </p:nvPr>
        </p:nvPicPr>
        <p:blipFill>
          <a:blip r:embed="rId2"/>
          <a:srcRect/>
          <a:stretch>
            <a:fillRect/>
          </a:stretch>
        </p:blipFill>
        <p:spPr>
          <a:xfrm>
            <a:off x="4724400" y="4419600"/>
            <a:ext cx="4038600" cy="2187575"/>
          </a:xfrm>
        </p:spPr>
      </p:pic>
      <p:pic>
        <p:nvPicPr>
          <p:cNvPr id="200708" name="Picture 13" descr="A2 fern in openings"/>
          <p:cNvPicPr>
            <a:picLocks noGrp="1" noChangeAspect="1" noChangeArrowheads="1"/>
          </p:cNvPicPr>
          <p:nvPr>
            <p:ph sz="quarter" idx="1"/>
          </p:nvPr>
        </p:nvPicPr>
        <p:blipFill>
          <a:blip r:embed="rId3"/>
          <a:srcRect/>
          <a:stretch>
            <a:fillRect/>
          </a:stretch>
        </p:blipFill>
        <p:spPr>
          <a:xfrm>
            <a:off x="3352800" y="1295400"/>
            <a:ext cx="3048000" cy="2514600"/>
          </a:xfrm>
        </p:spPr>
      </p:pic>
      <p:pic>
        <p:nvPicPr>
          <p:cNvPr id="200709" name="Picture 14" descr="Red Maple stump sprouts 1 deer"/>
          <p:cNvPicPr>
            <a:picLocks noGrp="1" noChangeAspect="1" noChangeArrowheads="1"/>
          </p:cNvPicPr>
          <p:nvPr>
            <p:ph sz="quarter" idx="3"/>
          </p:nvPr>
        </p:nvPicPr>
        <p:blipFill>
          <a:blip r:embed="rId4"/>
          <a:srcRect/>
          <a:stretch>
            <a:fillRect/>
          </a:stretch>
        </p:blipFill>
        <p:spPr>
          <a:xfrm>
            <a:off x="381000" y="3962400"/>
            <a:ext cx="3581400" cy="2590800"/>
          </a:xfrm>
        </p:spPr>
      </p:pic>
      <p:pic>
        <p:nvPicPr>
          <p:cNvPr id="200710" name="Picture 15" descr="Browsed hemlock1"/>
          <p:cNvPicPr>
            <a:picLocks noGrp="1" noChangeAspect="1" noChangeArrowheads="1"/>
          </p:cNvPicPr>
          <p:nvPr>
            <p:ph sz="quarter" idx="2"/>
          </p:nvPr>
        </p:nvPicPr>
        <p:blipFill>
          <a:blip r:embed="rId5"/>
          <a:srcRect/>
          <a:stretch>
            <a:fillRect/>
          </a:stretch>
        </p:blipFill>
        <p:spPr>
          <a:xfrm>
            <a:off x="6705600" y="1524000"/>
            <a:ext cx="2286000" cy="2185988"/>
          </a:xfrm>
        </p:spPr>
      </p:pic>
      <p:pic>
        <p:nvPicPr>
          <p:cNvPr id="200711" name="Picture 16" descr="Deer2"/>
          <p:cNvPicPr>
            <a:picLocks noChangeAspect="1" noChangeArrowheads="1"/>
          </p:cNvPicPr>
          <p:nvPr/>
        </p:nvPicPr>
        <p:blipFill>
          <a:blip r:embed="rId6"/>
          <a:srcRect/>
          <a:stretch>
            <a:fillRect/>
          </a:stretch>
        </p:blipFill>
        <p:spPr bwMode="auto">
          <a:xfrm>
            <a:off x="0" y="1295400"/>
            <a:ext cx="2743200" cy="2057400"/>
          </a:xfrm>
          <a:prstGeom prst="rect">
            <a:avLst/>
          </a:prstGeom>
          <a:noFill/>
          <a:ln w="9525">
            <a:noFill/>
            <a:miter lim="800000"/>
            <a:headEnd/>
            <a:tailEnd/>
          </a:ln>
        </p:spPr>
      </p:pic>
    </p:spTree>
    <p:extLst>
      <p:ext uri="{BB962C8B-B14F-4D97-AF65-F5344CB8AC3E}">
        <p14:creationId xmlns:p14="http://schemas.microsoft.com/office/powerpoint/2010/main" val="102027948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a:xfrm>
            <a:off x="152400" y="274638"/>
            <a:ext cx="8991600" cy="715962"/>
          </a:xfrm>
        </p:spPr>
        <p:txBody>
          <a:bodyPr/>
          <a:lstStyle/>
          <a:p>
            <a:pPr eaLnBrk="1" hangingPunct="1"/>
            <a:r>
              <a:rPr lang="en-US" sz="4000" smtClean="0"/>
              <a:t>Best Management Practices (BMPs)</a:t>
            </a:r>
          </a:p>
        </p:txBody>
      </p:sp>
      <p:sp>
        <p:nvSpPr>
          <p:cNvPr id="201731" name="Rectangle 3"/>
          <p:cNvSpPr>
            <a:spLocks noGrp="1" noChangeArrowheads="1"/>
          </p:cNvSpPr>
          <p:nvPr>
            <p:ph type="body" idx="1"/>
          </p:nvPr>
        </p:nvSpPr>
        <p:spPr>
          <a:xfrm>
            <a:off x="0" y="1219200"/>
            <a:ext cx="9144000" cy="5486400"/>
          </a:xfrm>
        </p:spPr>
        <p:txBody>
          <a:bodyPr/>
          <a:lstStyle/>
          <a:p>
            <a:pPr lvl="1" eaLnBrk="1" hangingPunct="1">
              <a:buFontTx/>
              <a:buNone/>
            </a:pPr>
            <a:r>
              <a:rPr lang="en-US" sz="1800" smtClean="0"/>
              <a:t>Best Management Practices (BMPs) are scientific tools and methods designed to help forest landowner, foresters and other natural resource professionals and timber harvesters practice sustainable forest management. They were established under the assumption that voluntary compliance with BMPs reinforced with education.</a:t>
            </a:r>
            <a:r>
              <a:rPr lang="en-US" sz="1600" smtClean="0"/>
              <a:t> </a:t>
            </a:r>
          </a:p>
          <a:p>
            <a:pPr eaLnBrk="1" hangingPunct="1"/>
            <a:r>
              <a:rPr lang="en-US" sz="1800" smtClean="0"/>
              <a:t>BMPs represent the minimum acceptable forest management guidelines for three areas of forest resource management . planning, forest operations and forest values They represent state-of-the-art knowledge concerning the management of Pennsylvania’s forests and how trees should be harvested for timber production while enhancing wildlife. preserving aesthetics, ensuring future forest regenerations and protection soil and water quality, wetlands and area of special concern.</a:t>
            </a:r>
          </a:p>
          <a:p>
            <a:pPr lvl="1" eaLnBrk="1" hangingPunct="1">
              <a:buFont typeface="Wingdings" pitchFamily="2" charset="2"/>
              <a:buChar char="q"/>
            </a:pPr>
            <a:r>
              <a:rPr lang="en-US" sz="1600" smtClean="0"/>
              <a:t>Written Forest Management Plan</a:t>
            </a:r>
          </a:p>
          <a:p>
            <a:pPr lvl="1" eaLnBrk="1" hangingPunct="1">
              <a:buFont typeface="Wingdings" pitchFamily="2" charset="2"/>
              <a:buChar char="q"/>
            </a:pPr>
            <a:r>
              <a:rPr lang="en-US" sz="1600" smtClean="0"/>
              <a:t>Focus on the health and welfare of the residual forest/trees</a:t>
            </a:r>
          </a:p>
          <a:p>
            <a:pPr lvl="1" eaLnBrk="1" hangingPunct="1">
              <a:buFont typeface="Wingdings" pitchFamily="2" charset="2"/>
              <a:buChar char="q"/>
            </a:pPr>
            <a:r>
              <a:rPr lang="en-US" sz="1600" smtClean="0"/>
              <a:t>Promoting regeneration by controlling invasive plant species</a:t>
            </a:r>
          </a:p>
          <a:p>
            <a:pPr lvl="1" eaLnBrk="1" hangingPunct="1">
              <a:buFont typeface="Wingdings" pitchFamily="2" charset="2"/>
              <a:buChar char="q"/>
            </a:pPr>
            <a:r>
              <a:rPr lang="en-US" sz="1600" smtClean="0"/>
              <a:t>Minimizing soil compaction and rutting via proper equipment use &amp; soil conditions</a:t>
            </a:r>
          </a:p>
          <a:p>
            <a:pPr lvl="1" eaLnBrk="1" hangingPunct="1">
              <a:buFont typeface="Wingdings" pitchFamily="2" charset="2"/>
              <a:buChar char="q"/>
            </a:pPr>
            <a:r>
              <a:rPr lang="en-US" sz="1600" smtClean="0"/>
              <a:t>Provide adequate buffers between disturbed areas and streams/wetlands</a:t>
            </a:r>
          </a:p>
          <a:p>
            <a:pPr lvl="1" eaLnBrk="1" hangingPunct="1">
              <a:buFont typeface="Wingdings" pitchFamily="2" charset="2"/>
              <a:buChar char="q"/>
            </a:pPr>
            <a:r>
              <a:rPr lang="en-US" sz="1600" smtClean="0"/>
              <a:t>Protect cavity trees, snags, and fruit producing trees and vines</a:t>
            </a:r>
          </a:p>
        </p:txBody>
      </p:sp>
    </p:spTree>
    <p:extLst>
      <p:ext uri="{BB962C8B-B14F-4D97-AF65-F5344CB8AC3E}">
        <p14:creationId xmlns:p14="http://schemas.microsoft.com/office/powerpoint/2010/main" val="4205498504"/>
      </p:ext>
    </p:extLst>
  </p:cSld>
  <p:clrMapOvr>
    <a:masterClrMapping/>
  </p:clrMapOvr>
  <p:transition xmlns:p14="http://schemas.microsoft.com/office/powerpoint/2010/main"/>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02753" name="Picture 5" descr="Tree Cookie placemat"/>
          <p:cNvPicPr>
            <a:picLocks noGrp="1" noChangeAspect="1" noChangeArrowheads="1"/>
          </p:cNvPicPr>
          <p:nvPr>
            <p:ph idx="1"/>
          </p:nvPr>
        </p:nvPicPr>
        <p:blipFill>
          <a:blip r:embed="rId2"/>
          <a:srcRect/>
          <a:stretch>
            <a:fillRect/>
          </a:stretch>
        </p:blipFill>
        <p:spPr>
          <a:xfrm>
            <a:off x="0" y="0"/>
            <a:ext cx="9144000" cy="6858000"/>
          </a:xfrm>
        </p:spPr>
      </p:pic>
    </p:spTree>
    <p:extLst>
      <p:ext uri="{BB962C8B-B14F-4D97-AF65-F5344CB8AC3E}">
        <p14:creationId xmlns:p14="http://schemas.microsoft.com/office/powerpoint/2010/main" val="3633186980"/>
      </p:ext>
    </p:extLst>
  </p:cSld>
  <p:clrMapOvr>
    <a:masterClrMapping/>
  </p:clrMapOvr>
  <p:transition xmlns:p14="http://schemas.microsoft.com/office/powerpoint/2010/main"/>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03777" name="Picture 4"/>
          <p:cNvPicPr>
            <a:picLocks noGrp="1" noChangeAspect="1" noChangeArrowheads="1"/>
          </p:cNvPicPr>
          <p:nvPr>
            <p:ph/>
          </p:nvPr>
        </p:nvPicPr>
        <p:blipFill>
          <a:blip r:embed="rId2"/>
          <a:srcRect/>
          <a:stretch>
            <a:fillRect/>
          </a:stretch>
        </p:blipFill>
        <p:spPr>
          <a:xfrm>
            <a:off x="0" y="0"/>
            <a:ext cx="9144000" cy="6858000"/>
          </a:xfrm>
        </p:spPr>
      </p:pic>
    </p:spTree>
    <p:extLst>
      <p:ext uri="{BB962C8B-B14F-4D97-AF65-F5344CB8AC3E}">
        <p14:creationId xmlns:p14="http://schemas.microsoft.com/office/powerpoint/2010/main" val="3480461959"/>
      </p:ext>
    </p:extLst>
  </p:cSld>
  <p:clrMapOvr>
    <a:masterClrMapping/>
  </p:clrMapOvr>
  <p:transition xmlns:p14="http://schemas.microsoft.com/office/powerpoint/2010/main"/>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04801" name="Picture 5" descr="Uses of wood"/>
          <p:cNvPicPr>
            <a:picLocks noGrp="1" noChangeAspect="1" noChangeArrowheads="1"/>
          </p:cNvPicPr>
          <p:nvPr>
            <p:ph/>
          </p:nvPr>
        </p:nvPicPr>
        <p:blipFill>
          <a:blip r:embed="rId2"/>
          <a:srcRect/>
          <a:stretch>
            <a:fillRect/>
          </a:stretch>
        </p:blipFill>
        <p:spPr>
          <a:xfrm>
            <a:off x="0" y="0"/>
            <a:ext cx="9144000" cy="6858000"/>
          </a:xfrm>
        </p:spPr>
      </p:pic>
    </p:spTree>
    <p:extLst>
      <p:ext uri="{BB962C8B-B14F-4D97-AF65-F5344CB8AC3E}">
        <p14:creationId xmlns:p14="http://schemas.microsoft.com/office/powerpoint/2010/main" val="1132494627"/>
      </p:ext>
    </p:extLst>
  </p:cSld>
  <p:clrMapOvr>
    <a:masterClrMapping/>
  </p:clrMapOvr>
  <p:transition xmlns:p14="http://schemas.microsoft.com/office/powerpoint/2010/mai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8" name="Text Box 5"/>
          <p:cNvSpPr txBox="1">
            <a:spLocks noChangeArrowheads="1"/>
          </p:cNvSpPr>
          <p:nvPr/>
        </p:nvSpPr>
        <p:spPr bwMode="auto">
          <a:xfrm>
            <a:off x="1371600" y="304800"/>
            <a:ext cx="6477000" cy="579438"/>
          </a:xfrm>
          <a:prstGeom prst="rect">
            <a:avLst/>
          </a:prstGeom>
          <a:noFill/>
          <a:ln w="9525">
            <a:noFill/>
            <a:miter lim="800000"/>
            <a:headEnd/>
            <a:tailEnd/>
          </a:ln>
        </p:spPr>
        <p:txBody>
          <a:bodyPr>
            <a:spAutoFit/>
          </a:bodyPr>
          <a:lstStyle/>
          <a:p>
            <a:pPr algn="ctr"/>
            <a:r>
              <a:rPr lang="en-US" sz="3200"/>
              <a:t>Urban and Community Forestry</a:t>
            </a:r>
          </a:p>
        </p:txBody>
      </p:sp>
      <p:graphicFrame>
        <p:nvGraphicFramePr>
          <p:cNvPr id="104456" name="Object 8"/>
          <p:cNvGraphicFramePr>
            <a:graphicFrameLocks noGrp="1" noChangeAspect="1"/>
          </p:cNvGraphicFramePr>
          <p:nvPr>
            <p:ph/>
          </p:nvPr>
        </p:nvGraphicFramePr>
        <p:xfrm>
          <a:off x="1905000" y="1219200"/>
          <a:ext cx="5303838" cy="5275263"/>
        </p:xfrm>
        <a:graphic>
          <a:graphicData uri="http://schemas.openxmlformats.org/presentationml/2006/ole">
            <mc:AlternateContent xmlns:mc="http://schemas.openxmlformats.org/markup-compatibility/2006">
              <mc:Choice xmlns:v="urn:schemas-microsoft-com:vml" Requires="v">
                <p:oleObj spid="_x0000_s1028" name="Document" r:id="rId3" imgW="5486400" imgH="5455800" progId="Word.Document.8">
                  <p:embed/>
                </p:oleObj>
              </mc:Choice>
              <mc:Fallback>
                <p:oleObj name="Document" r:id="rId3" imgW="5486400" imgH="5455800"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1219200"/>
                        <a:ext cx="5303838" cy="5275263"/>
                      </a:xfrm>
                      <a:prstGeom prst="rect">
                        <a:avLst/>
                      </a:prstGeom>
                      <a:noFill/>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pic>
                </p:oleObj>
              </mc:Fallback>
            </mc:AlternateContent>
          </a:graphicData>
        </a:graphic>
      </p:graphicFrame>
    </p:spTree>
    <p:extLst>
      <p:ext uri="{BB962C8B-B14F-4D97-AF65-F5344CB8AC3E}">
        <p14:creationId xmlns:p14="http://schemas.microsoft.com/office/powerpoint/2010/main" val="2888037314"/>
      </p:ext>
    </p:extLst>
  </p:cSld>
  <p:clrMapOvr>
    <a:masterClrMapping/>
  </p:clrMapOvr>
  <p:transition xmlns:p14="http://schemas.microsoft.com/office/powerpoint/2010/main"/>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05825" name="Picture 5"/>
          <p:cNvPicPr>
            <a:picLocks noGrp="1" noChangeAspect="1" noChangeArrowheads="1"/>
          </p:cNvPicPr>
          <p:nvPr>
            <p:ph/>
          </p:nvPr>
        </p:nvPicPr>
        <p:blipFill>
          <a:blip r:embed="rId2"/>
          <a:srcRect/>
          <a:stretch>
            <a:fillRect/>
          </a:stretch>
        </p:blipFill>
        <p:spPr>
          <a:xfrm>
            <a:off x="0" y="0"/>
            <a:ext cx="9144000" cy="6858000"/>
          </a:xfrm>
        </p:spPr>
      </p:pic>
    </p:spTree>
    <p:extLst>
      <p:ext uri="{BB962C8B-B14F-4D97-AF65-F5344CB8AC3E}">
        <p14:creationId xmlns:p14="http://schemas.microsoft.com/office/powerpoint/2010/main" val="328951843"/>
      </p:ext>
    </p:extLst>
  </p:cSld>
  <p:clrMapOvr>
    <a:masterClrMapping/>
  </p:clrMapOvr>
  <p:transition xmlns:p14="http://schemas.microsoft.com/office/powerpoint/2010/mai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06849" name="Picture 4"/>
          <p:cNvPicPr>
            <a:picLocks noGrp="1" noChangeAspect="1" noChangeArrowheads="1"/>
          </p:cNvPicPr>
          <p:nvPr>
            <p:ph/>
          </p:nvPr>
        </p:nvPicPr>
        <p:blipFill>
          <a:blip r:embed="rId2"/>
          <a:srcRect/>
          <a:stretch>
            <a:fillRect/>
          </a:stretch>
        </p:blipFill>
        <p:spPr>
          <a:xfrm>
            <a:off x="1143000" y="0"/>
            <a:ext cx="6172200" cy="6858000"/>
          </a:xfrm>
        </p:spPr>
      </p:pic>
    </p:spTree>
    <p:extLst>
      <p:ext uri="{BB962C8B-B14F-4D97-AF65-F5344CB8AC3E}">
        <p14:creationId xmlns:p14="http://schemas.microsoft.com/office/powerpoint/2010/main" val="4230759344"/>
      </p:ext>
    </p:extLst>
  </p:cSld>
  <p:clrMapOvr>
    <a:masterClrMapping/>
  </p:clrMapOvr>
  <p:transition xmlns:p14="http://schemas.microsoft.com/office/powerpoint/2010/mai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07874" name="Picture 8" descr="Grape vines"/>
          <p:cNvPicPr>
            <a:picLocks noGrp="1" noChangeAspect="1" noChangeArrowheads="1"/>
          </p:cNvPicPr>
          <p:nvPr>
            <p:ph sz="quarter" idx="1"/>
          </p:nvPr>
        </p:nvPicPr>
        <p:blipFill>
          <a:blip r:embed="rId2"/>
          <a:srcRect/>
          <a:stretch>
            <a:fillRect/>
          </a:stretch>
        </p:blipFill>
        <p:spPr>
          <a:xfrm>
            <a:off x="533400" y="152400"/>
            <a:ext cx="2133600" cy="3124200"/>
          </a:xfrm>
        </p:spPr>
      </p:pic>
      <p:pic>
        <p:nvPicPr>
          <p:cNvPr id="207875" name="Picture 9" descr="Den tree cherry"/>
          <p:cNvPicPr>
            <a:picLocks noGrp="1" noChangeAspect="1" noChangeArrowheads="1"/>
          </p:cNvPicPr>
          <p:nvPr>
            <p:ph sz="quarter" idx="2"/>
          </p:nvPr>
        </p:nvPicPr>
        <p:blipFill>
          <a:blip r:embed="rId3"/>
          <a:srcRect/>
          <a:stretch>
            <a:fillRect/>
          </a:stretch>
        </p:blipFill>
        <p:spPr>
          <a:xfrm>
            <a:off x="6553200" y="228600"/>
            <a:ext cx="1981200" cy="3124200"/>
          </a:xfrm>
        </p:spPr>
      </p:pic>
      <p:pic>
        <p:nvPicPr>
          <p:cNvPr id="207876" name="Picture 10" descr="Spring seep run"/>
          <p:cNvPicPr>
            <a:picLocks noGrp="1" noChangeAspect="1" noChangeArrowheads="1"/>
          </p:cNvPicPr>
          <p:nvPr>
            <p:ph sz="quarter" idx="3"/>
          </p:nvPr>
        </p:nvPicPr>
        <p:blipFill>
          <a:blip r:embed="rId4"/>
          <a:srcRect/>
          <a:stretch>
            <a:fillRect/>
          </a:stretch>
        </p:blipFill>
        <p:spPr>
          <a:xfrm>
            <a:off x="152400" y="4003675"/>
            <a:ext cx="3048000" cy="2651125"/>
          </a:xfrm>
        </p:spPr>
      </p:pic>
      <p:pic>
        <p:nvPicPr>
          <p:cNvPr id="207877" name="Picture 14" descr="Beech bear claw marks"/>
          <p:cNvPicPr>
            <a:picLocks noChangeAspect="1" noChangeArrowheads="1"/>
          </p:cNvPicPr>
          <p:nvPr/>
        </p:nvPicPr>
        <p:blipFill>
          <a:blip r:embed="rId5"/>
          <a:srcRect/>
          <a:stretch>
            <a:fillRect/>
          </a:stretch>
        </p:blipFill>
        <p:spPr bwMode="auto">
          <a:xfrm>
            <a:off x="3429000" y="228600"/>
            <a:ext cx="2209800" cy="3124200"/>
          </a:xfrm>
          <a:prstGeom prst="rect">
            <a:avLst/>
          </a:prstGeom>
          <a:noFill/>
          <a:ln w="9525">
            <a:noFill/>
            <a:miter lim="800000"/>
            <a:headEnd/>
            <a:tailEnd/>
          </a:ln>
        </p:spPr>
      </p:pic>
      <p:pic>
        <p:nvPicPr>
          <p:cNvPr id="207878" name="Picture 16" descr="wood duck habitat2"/>
          <p:cNvPicPr>
            <a:picLocks noGrp="1" noChangeAspect="1" noChangeArrowheads="1"/>
          </p:cNvPicPr>
          <p:nvPr>
            <p:ph sz="quarter" idx="4"/>
          </p:nvPr>
        </p:nvPicPr>
        <p:blipFill>
          <a:blip r:embed="rId6"/>
          <a:srcRect/>
          <a:stretch>
            <a:fillRect/>
          </a:stretch>
        </p:blipFill>
        <p:spPr>
          <a:xfrm>
            <a:off x="3276600" y="3505200"/>
            <a:ext cx="2917825" cy="2187575"/>
          </a:xfrm>
        </p:spPr>
      </p:pic>
      <p:pic>
        <p:nvPicPr>
          <p:cNvPr id="207879" name="Picture 17" descr="NS"/>
          <p:cNvPicPr>
            <a:picLocks noChangeAspect="1" noChangeArrowheads="1"/>
          </p:cNvPicPr>
          <p:nvPr/>
        </p:nvPicPr>
        <p:blipFill>
          <a:blip r:embed="rId7"/>
          <a:srcRect/>
          <a:stretch>
            <a:fillRect/>
          </a:stretch>
        </p:blipFill>
        <p:spPr bwMode="auto">
          <a:xfrm>
            <a:off x="6324600" y="4191000"/>
            <a:ext cx="2819400" cy="2362200"/>
          </a:xfrm>
          <a:prstGeom prst="rect">
            <a:avLst/>
          </a:prstGeom>
          <a:noFill/>
          <a:ln w="9525">
            <a:noFill/>
            <a:miter lim="800000"/>
            <a:headEnd/>
            <a:tailEnd/>
          </a:ln>
        </p:spPr>
      </p:pic>
    </p:spTree>
    <p:extLst>
      <p:ext uri="{BB962C8B-B14F-4D97-AF65-F5344CB8AC3E}">
        <p14:creationId xmlns:p14="http://schemas.microsoft.com/office/powerpoint/2010/main" val="497626521"/>
      </p:ext>
    </p:extLst>
  </p:cSld>
  <p:clrMapOvr>
    <a:masterClrMapping/>
  </p:clrMapOvr>
  <p:transition xmlns:p14="http://schemas.microsoft.com/office/powerpoint/2010/mai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4"/>
          <p:cNvSpPr>
            <a:spLocks noGrp="1" noChangeArrowheads="1"/>
          </p:cNvSpPr>
          <p:nvPr>
            <p:ph type="title"/>
          </p:nvPr>
        </p:nvSpPr>
        <p:spPr>
          <a:xfrm>
            <a:off x="381000" y="533400"/>
            <a:ext cx="8229600" cy="1143000"/>
          </a:xfrm>
        </p:spPr>
        <p:txBody>
          <a:bodyPr/>
          <a:lstStyle/>
          <a:p>
            <a:pPr eaLnBrk="1" hangingPunct="1"/>
            <a:r>
              <a:rPr lang="en-US" sz="3600" b="1" smtClean="0"/>
              <a:t>Trees</a:t>
            </a:r>
            <a:r>
              <a:rPr lang="en-US" sz="3600" smtClean="0"/>
              <a:t> </a:t>
            </a:r>
            <a:r>
              <a:rPr lang="en-US" sz="3600" b="1" smtClean="0"/>
              <a:t>Reduce</a:t>
            </a:r>
            <a:r>
              <a:rPr lang="en-US" sz="3600" smtClean="0"/>
              <a:t> </a:t>
            </a:r>
            <a:r>
              <a:rPr lang="en-US" sz="3600" b="1" smtClean="0"/>
              <a:t>Air Pollution</a:t>
            </a:r>
          </a:p>
        </p:txBody>
      </p:sp>
      <p:sp>
        <p:nvSpPr>
          <p:cNvPr id="105475" name="Rectangle 5"/>
          <p:cNvSpPr>
            <a:spLocks noGrp="1" noChangeArrowheads="1"/>
          </p:cNvSpPr>
          <p:nvPr>
            <p:ph type="body" sz="half" idx="1"/>
          </p:nvPr>
        </p:nvSpPr>
        <p:spPr>
          <a:xfrm>
            <a:off x="0" y="1447800"/>
            <a:ext cx="6934200" cy="5410200"/>
          </a:xfrm>
        </p:spPr>
        <p:txBody>
          <a:bodyPr/>
          <a:lstStyle/>
          <a:p>
            <a:pPr eaLnBrk="1" hangingPunct="1">
              <a:lnSpc>
                <a:spcPct val="80000"/>
              </a:lnSpc>
            </a:pPr>
            <a:endParaRPr lang="en-US" sz="2400" smtClean="0"/>
          </a:p>
          <a:p>
            <a:pPr eaLnBrk="1" hangingPunct="1">
              <a:lnSpc>
                <a:spcPct val="80000"/>
              </a:lnSpc>
              <a:buFontTx/>
              <a:buNone/>
            </a:pPr>
            <a:r>
              <a:rPr lang="en-US" sz="2400" smtClean="0"/>
              <a:t> </a:t>
            </a:r>
          </a:p>
          <a:p>
            <a:pPr eaLnBrk="1" hangingPunct="1">
              <a:lnSpc>
                <a:spcPct val="80000"/>
              </a:lnSpc>
            </a:pPr>
            <a:endParaRPr lang="en-US" sz="2400" smtClean="0"/>
          </a:p>
        </p:txBody>
      </p:sp>
      <p:pic>
        <p:nvPicPr>
          <p:cNvPr id="105476" name="Picture 8"/>
          <p:cNvPicPr>
            <a:picLocks noChangeAspect="1" noChangeArrowheads="1"/>
          </p:cNvPicPr>
          <p:nvPr/>
        </p:nvPicPr>
        <p:blipFill>
          <a:blip r:embed="rId2"/>
          <a:srcRect/>
          <a:stretch>
            <a:fillRect/>
          </a:stretch>
        </p:blipFill>
        <p:spPr bwMode="auto">
          <a:xfrm>
            <a:off x="304800" y="2438400"/>
            <a:ext cx="8534400" cy="3879850"/>
          </a:xfrm>
          <a:prstGeom prst="rect">
            <a:avLst/>
          </a:prstGeom>
          <a:noFill/>
          <a:ln w="9525">
            <a:noFill/>
            <a:miter lim="800000"/>
            <a:headEnd/>
            <a:tailEnd/>
          </a:ln>
        </p:spPr>
      </p:pic>
    </p:spTree>
    <p:extLst>
      <p:ext uri="{BB962C8B-B14F-4D97-AF65-F5344CB8AC3E}">
        <p14:creationId xmlns:p14="http://schemas.microsoft.com/office/powerpoint/2010/main" val="2282498905"/>
      </p:ext>
    </p:extLst>
  </p:cSld>
  <p:clrMapOvr>
    <a:masterClrMapping/>
  </p:clrMapOvr>
  <p:transition xmlns:p14="http://schemas.microsoft.com/office/powerpoint/2010/mai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457200" y="0"/>
            <a:ext cx="8229600" cy="990600"/>
          </a:xfrm>
        </p:spPr>
        <p:txBody>
          <a:bodyPr/>
          <a:lstStyle/>
          <a:p>
            <a:pPr eaLnBrk="1" hangingPunct="1"/>
            <a:r>
              <a:rPr lang="en-US" smtClean="0"/>
              <a:t>Benefits of Landscape Trees</a:t>
            </a:r>
          </a:p>
        </p:txBody>
      </p:sp>
      <p:sp>
        <p:nvSpPr>
          <p:cNvPr id="106499" name="Rectangle 3"/>
          <p:cNvSpPr>
            <a:spLocks noGrp="1" noChangeArrowheads="1"/>
          </p:cNvSpPr>
          <p:nvPr>
            <p:ph type="body" idx="1"/>
          </p:nvPr>
        </p:nvSpPr>
        <p:spPr>
          <a:xfrm>
            <a:off x="457200" y="1371600"/>
            <a:ext cx="8229600" cy="5181600"/>
          </a:xfrm>
        </p:spPr>
        <p:txBody>
          <a:bodyPr/>
          <a:lstStyle/>
          <a:p>
            <a:pPr eaLnBrk="1" hangingPunct="1"/>
            <a:r>
              <a:rPr lang="en-US" sz="2800" smtClean="0"/>
              <a:t>Trees Reduce Air Pollution</a:t>
            </a:r>
          </a:p>
          <a:p>
            <a:pPr eaLnBrk="1" hangingPunct="1"/>
            <a:r>
              <a:rPr lang="en-US" sz="2800" smtClean="0"/>
              <a:t>Trees Fight the Atmospheric Greenhouse Effect</a:t>
            </a:r>
          </a:p>
          <a:p>
            <a:pPr eaLnBrk="1" hangingPunct="1"/>
            <a:r>
              <a:rPr lang="en-US" sz="2800" smtClean="0"/>
              <a:t>Trees Conserve Water and Reduce Soil Erosion</a:t>
            </a:r>
          </a:p>
          <a:p>
            <a:pPr eaLnBrk="1" hangingPunct="1"/>
            <a:r>
              <a:rPr lang="en-US" sz="2800" smtClean="0"/>
              <a:t>Trees Save Energy</a:t>
            </a:r>
          </a:p>
          <a:p>
            <a:pPr eaLnBrk="1" hangingPunct="1"/>
            <a:r>
              <a:rPr lang="en-US" sz="2800" smtClean="0"/>
              <a:t>Trees Modify Local Climate</a:t>
            </a:r>
          </a:p>
          <a:p>
            <a:pPr eaLnBrk="1" hangingPunct="1"/>
            <a:r>
              <a:rPr lang="en-US" sz="2800" smtClean="0"/>
              <a:t>Trees Increase Economic Stability</a:t>
            </a:r>
          </a:p>
          <a:p>
            <a:pPr eaLnBrk="1" hangingPunct="1"/>
            <a:r>
              <a:rPr lang="en-US" sz="2800" smtClean="0"/>
              <a:t>Trees Reduce Noise Pollution</a:t>
            </a:r>
          </a:p>
          <a:p>
            <a:pPr eaLnBrk="1" hangingPunct="1"/>
            <a:r>
              <a:rPr lang="en-US" smtClean="0"/>
              <a:t>Trees create wildlife and plant diversity </a:t>
            </a:r>
          </a:p>
          <a:p>
            <a:pPr eaLnBrk="1" hangingPunct="1"/>
            <a:r>
              <a:rPr lang="en-US" smtClean="0"/>
              <a:t>Trees increase property value</a:t>
            </a:r>
          </a:p>
          <a:p>
            <a:pPr eaLnBrk="1" hangingPunct="1"/>
            <a:endParaRPr lang="en-US" sz="2800" smtClean="0"/>
          </a:p>
          <a:p>
            <a:pPr eaLnBrk="1" hangingPunct="1"/>
            <a:endParaRPr lang="en-US" sz="2800" smtClean="0"/>
          </a:p>
        </p:txBody>
      </p:sp>
    </p:spTree>
    <p:extLst>
      <p:ext uri="{BB962C8B-B14F-4D97-AF65-F5344CB8AC3E}">
        <p14:creationId xmlns:p14="http://schemas.microsoft.com/office/powerpoint/2010/main" val="2670649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ctrTitle"/>
          </p:nvPr>
        </p:nvSpPr>
        <p:spPr>
          <a:xfrm>
            <a:off x="609600" y="304800"/>
            <a:ext cx="7772400" cy="1470025"/>
          </a:xfrm>
        </p:spPr>
        <p:txBody>
          <a:bodyPr/>
          <a:lstStyle/>
          <a:p>
            <a:pPr eaLnBrk="1" hangingPunct="1"/>
            <a:r>
              <a:rPr lang="en-US" b="1" smtClean="0"/>
              <a:t>INVASIVE PLANTS</a:t>
            </a:r>
          </a:p>
        </p:txBody>
      </p:sp>
      <p:sp>
        <p:nvSpPr>
          <p:cNvPr id="107523" name="Rectangle 3"/>
          <p:cNvSpPr>
            <a:spLocks noGrp="1" noChangeArrowheads="1"/>
          </p:cNvSpPr>
          <p:nvPr>
            <p:ph type="subTitle" idx="1"/>
          </p:nvPr>
        </p:nvSpPr>
        <p:spPr>
          <a:xfrm>
            <a:off x="1371600" y="1600200"/>
            <a:ext cx="6400800" cy="3810000"/>
          </a:xfrm>
        </p:spPr>
        <p:txBody>
          <a:bodyPr/>
          <a:lstStyle/>
          <a:p>
            <a:pPr eaLnBrk="1" hangingPunct="1">
              <a:buFontTx/>
              <a:buChar char="•"/>
            </a:pPr>
            <a:r>
              <a:rPr lang="en-US" smtClean="0"/>
              <a:t>Garlic Mustard</a:t>
            </a:r>
          </a:p>
          <a:p>
            <a:pPr eaLnBrk="1" hangingPunct="1">
              <a:buFontTx/>
              <a:buChar char="•"/>
            </a:pPr>
            <a:r>
              <a:rPr lang="en-US" smtClean="0"/>
              <a:t>Japanese Barberry</a:t>
            </a:r>
          </a:p>
          <a:p>
            <a:pPr eaLnBrk="1" hangingPunct="1">
              <a:buFontTx/>
              <a:buChar char="•"/>
            </a:pPr>
            <a:r>
              <a:rPr lang="en-US" smtClean="0"/>
              <a:t>Japanese Knotweed</a:t>
            </a:r>
          </a:p>
          <a:p>
            <a:pPr eaLnBrk="1" hangingPunct="1">
              <a:buFontTx/>
              <a:buChar char="•"/>
            </a:pPr>
            <a:r>
              <a:rPr lang="en-US" smtClean="0"/>
              <a:t>Multiflora Rose</a:t>
            </a:r>
          </a:p>
          <a:p>
            <a:pPr eaLnBrk="1" hangingPunct="1">
              <a:buFontTx/>
              <a:buChar char="•"/>
            </a:pPr>
            <a:r>
              <a:rPr lang="en-US" smtClean="0"/>
              <a:t>Autumn Olive</a:t>
            </a:r>
          </a:p>
          <a:p>
            <a:pPr eaLnBrk="1" hangingPunct="1">
              <a:buFontTx/>
              <a:buChar char="•"/>
            </a:pPr>
            <a:r>
              <a:rPr lang="en-US" smtClean="0"/>
              <a:t>Purple Loosestrife</a:t>
            </a:r>
          </a:p>
        </p:txBody>
      </p:sp>
      <p:pic>
        <p:nvPicPr>
          <p:cNvPr id="107524" name="Picture 4" descr="bof"/>
          <p:cNvPicPr>
            <a:picLocks noChangeAspect="1" noChangeArrowheads="1"/>
          </p:cNvPicPr>
          <p:nvPr/>
        </p:nvPicPr>
        <p:blipFill>
          <a:blip r:embed="rId2"/>
          <a:srcRect/>
          <a:stretch>
            <a:fillRect/>
          </a:stretch>
        </p:blipFill>
        <p:spPr bwMode="auto">
          <a:xfrm>
            <a:off x="533400" y="457200"/>
            <a:ext cx="952500" cy="866775"/>
          </a:xfrm>
          <a:prstGeom prst="rect">
            <a:avLst/>
          </a:prstGeom>
          <a:noFill/>
          <a:ln w="9525">
            <a:noFill/>
            <a:miter lim="800000"/>
            <a:headEnd/>
            <a:tailEnd/>
          </a:ln>
        </p:spPr>
      </p:pic>
      <p:pic>
        <p:nvPicPr>
          <p:cNvPr id="107525" name="Picture 5" descr="bof"/>
          <p:cNvPicPr>
            <a:picLocks noChangeAspect="1" noChangeArrowheads="1"/>
          </p:cNvPicPr>
          <p:nvPr/>
        </p:nvPicPr>
        <p:blipFill>
          <a:blip r:embed="rId2"/>
          <a:srcRect/>
          <a:stretch>
            <a:fillRect/>
          </a:stretch>
        </p:blipFill>
        <p:spPr bwMode="auto">
          <a:xfrm>
            <a:off x="7543800" y="381000"/>
            <a:ext cx="952500" cy="866775"/>
          </a:xfrm>
          <a:prstGeom prst="rect">
            <a:avLst/>
          </a:prstGeom>
          <a:noFill/>
          <a:ln w="9525">
            <a:noFill/>
            <a:miter lim="800000"/>
            <a:headEnd/>
            <a:tailEnd/>
          </a:ln>
        </p:spPr>
      </p:pic>
    </p:spTree>
    <p:extLst>
      <p:ext uri="{BB962C8B-B14F-4D97-AF65-F5344CB8AC3E}">
        <p14:creationId xmlns:p14="http://schemas.microsoft.com/office/powerpoint/2010/main" val="22358524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8" name="Rectangle 2"/>
          <p:cNvSpPr>
            <a:spLocks noGrp="1" noChangeArrowheads="1"/>
          </p:cNvSpPr>
          <p:nvPr>
            <p:ph type="title"/>
          </p:nvPr>
        </p:nvSpPr>
        <p:spPr/>
        <p:txBody>
          <a:bodyPr/>
          <a:lstStyle/>
          <a:p>
            <a:pPr eaLnBrk="1" hangingPunct="1"/>
            <a:r>
              <a:rPr lang="en-US" smtClean="0"/>
              <a:t>Garlic Mustard</a:t>
            </a:r>
          </a:p>
        </p:txBody>
      </p:sp>
      <p:graphicFrame>
        <p:nvGraphicFramePr>
          <p:cNvPr id="182275" name="Object 3"/>
          <p:cNvGraphicFramePr>
            <a:graphicFrameLocks noGrp="1" noChangeAspect="1"/>
          </p:cNvGraphicFramePr>
          <p:nvPr>
            <p:ph sz="half" idx="1"/>
          </p:nvPr>
        </p:nvGraphicFramePr>
        <p:xfrm>
          <a:off x="304800" y="1600200"/>
          <a:ext cx="2336800" cy="4525963"/>
        </p:xfrm>
        <a:graphic>
          <a:graphicData uri="http://schemas.openxmlformats.org/presentationml/2006/ole">
            <mc:AlternateContent xmlns:mc="http://schemas.openxmlformats.org/markup-compatibility/2006">
              <mc:Choice xmlns:v="urn:schemas-microsoft-com:vml" Requires="v">
                <p:oleObj spid="_x0000_s2055" name="Photo Editor Photo" r:id="rId3" imgW="2857899" imgH="5533333" progId="">
                  <p:embed/>
                </p:oleObj>
              </mc:Choice>
              <mc:Fallback>
                <p:oleObj name="Photo Editor Photo" r:id="rId3" imgW="2857899" imgH="5533333"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600200"/>
                        <a:ext cx="2336800" cy="45259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2276" name="Object 4"/>
          <p:cNvGraphicFramePr>
            <a:graphicFrameLocks noGrp="1" noChangeAspect="1"/>
          </p:cNvGraphicFramePr>
          <p:nvPr>
            <p:ph sz="half" idx="2"/>
          </p:nvPr>
        </p:nvGraphicFramePr>
        <p:xfrm>
          <a:off x="6400800" y="1524000"/>
          <a:ext cx="2438400" cy="4525963"/>
        </p:xfrm>
        <a:graphic>
          <a:graphicData uri="http://schemas.openxmlformats.org/presentationml/2006/ole">
            <mc:AlternateContent xmlns:mc="http://schemas.openxmlformats.org/markup-compatibility/2006">
              <mc:Choice xmlns:v="urn:schemas-microsoft-com:vml" Requires="v">
                <p:oleObj spid="_x0000_s2056" name="Photo Editor Photo" r:id="rId5" imgW="2857899" imgH="5304762" progId="">
                  <p:embed/>
                </p:oleObj>
              </mc:Choice>
              <mc:Fallback>
                <p:oleObj name="Photo Editor Photo" r:id="rId5" imgW="2857899" imgH="5304762"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00800" y="1524000"/>
                        <a:ext cx="24384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82279" name="Text Box 5"/>
          <p:cNvSpPr txBox="1">
            <a:spLocks noChangeArrowheads="1"/>
          </p:cNvSpPr>
          <p:nvPr/>
        </p:nvSpPr>
        <p:spPr bwMode="auto">
          <a:xfrm>
            <a:off x="2895600" y="1524000"/>
            <a:ext cx="3200400" cy="4356100"/>
          </a:xfrm>
          <a:prstGeom prst="rect">
            <a:avLst/>
          </a:prstGeom>
          <a:noFill/>
          <a:ln w="9525">
            <a:noFill/>
            <a:miter lim="800000"/>
            <a:headEnd/>
            <a:tailEnd/>
          </a:ln>
        </p:spPr>
        <p:txBody>
          <a:bodyPr>
            <a:spAutoFit/>
          </a:bodyPr>
          <a:lstStyle/>
          <a:p>
            <a:pPr>
              <a:spcBef>
                <a:spcPct val="50000"/>
              </a:spcBef>
              <a:buFontTx/>
              <a:buChar char="•"/>
            </a:pPr>
            <a:r>
              <a:rPr lang="en-US"/>
              <a:t>Herbaceous, shade-tolerant</a:t>
            </a:r>
          </a:p>
          <a:p>
            <a:pPr>
              <a:spcBef>
                <a:spcPct val="50000"/>
              </a:spcBef>
              <a:buFontTx/>
              <a:buChar char="•"/>
            </a:pPr>
            <a:r>
              <a:rPr lang="en-US"/>
              <a:t>Height – up to 3 feet</a:t>
            </a:r>
          </a:p>
          <a:p>
            <a:pPr>
              <a:spcBef>
                <a:spcPct val="50000"/>
              </a:spcBef>
              <a:buFontTx/>
              <a:buChar char="•"/>
            </a:pPr>
            <a:r>
              <a:rPr lang="en-US"/>
              <a:t>Leaves – Kidney shaped</a:t>
            </a:r>
          </a:p>
          <a:p>
            <a:pPr>
              <a:spcBef>
                <a:spcPct val="50000"/>
              </a:spcBef>
              <a:buFontTx/>
              <a:buChar char="•"/>
            </a:pPr>
            <a:r>
              <a:rPr lang="en-US"/>
              <a:t>Reproduces by seed</a:t>
            </a:r>
          </a:p>
          <a:p>
            <a:pPr>
              <a:spcBef>
                <a:spcPct val="50000"/>
              </a:spcBef>
              <a:buFontTx/>
              <a:buChar char="•"/>
            </a:pPr>
            <a:r>
              <a:rPr lang="en-US"/>
              <a:t>Up to 3000 seeds per plant</a:t>
            </a:r>
          </a:p>
          <a:p>
            <a:pPr>
              <a:spcBef>
                <a:spcPct val="50000"/>
              </a:spcBef>
              <a:buFontTx/>
              <a:buChar char="•"/>
            </a:pPr>
            <a:r>
              <a:rPr lang="en-US"/>
              <a:t>Very high germination rates</a:t>
            </a:r>
          </a:p>
          <a:p>
            <a:pPr>
              <a:spcBef>
                <a:spcPct val="50000"/>
              </a:spcBef>
              <a:buFontTx/>
              <a:buChar char="•"/>
            </a:pPr>
            <a:r>
              <a:rPr lang="en-US"/>
              <a:t>White flowers, late April to June</a:t>
            </a:r>
          </a:p>
          <a:p>
            <a:pPr>
              <a:spcBef>
                <a:spcPct val="50000"/>
              </a:spcBef>
              <a:buFontTx/>
              <a:buChar char="•"/>
            </a:pPr>
            <a:r>
              <a:rPr lang="en-US"/>
              <a:t>Pollinated by bees and flies</a:t>
            </a:r>
          </a:p>
          <a:p>
            <a:pPr>
              <a:spcBef>
                <a:spcPct val="50000"/>
              </a:spcBef>
              <a:buFontTx/>
              <a:buChar char="•"/>
            </a:pPr>
            <a:r>
              <a:rPr lang="en-US"/>
              <a:t>Introduced from Europe</a:t>
            </a:r>
          </a:p>
          <a:p>
            <a:pPr>
              <a:spcBef>
                <a:spcPct val="50000"/>
              </a:spcBef>
              <a:buFontTx/>
              <a:buChar char="•"/>
            </a:pPr>
            <a:endParaRPr lang="en-US"/>
          </a:p>
        </p:txBody>
      </p:sp>
    </p:spTree>
    <p:extLst>
      <p:ext uri="{BB962C8B-B14F-4D97-AF65-F5344CB8AC3E}">
        <p14:creationId xmlns:p14="http://schemas.microsoft.com/office/powerpoint/2010/main" val="17173317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p:txBody>
          <a:bodyPr/>
          <a:lstStyle/>
          <a:p>
            <a:pPr eaLnBrk="1" hangingPunct="1"/>
            <a:r>
              <a:rPr lang="en-US" smtClean="0"/>
              <a:t>Japanese Barberry</a:t>
            </a:r>
          </a:p>
        </p:txBody>
      </p:sp>
      <p:pic>
        <p:nvPicPr>
          <p:cNvPr id="183299" name="Picture 3" descr="1DJapanesebarbery"/>
          <p:cNvPicPr>
            <a:picLocks noGrp="1" noChangeAspect="1" noChangeArrowheads="1"/>
          </p:cNvPicPr>
          <p:nvPr>
            <p:ph sz="half" idx="1"/>
          </p:nvPr>
        </p:nvPicPr>
        <p:blipFill>
          <a:blip r:embed="rId2"/>
          <a:srcRect/>
          <a:stretch>
            <a:fillRect/>
          </a:stretch>
        </p:blipFill>
        <p:spPr>
          <a:xfrm>
            <a:off x="457200" y="1295400"/>
            <a:ext cx="3581400" cy="2686050"/>
          </a:xfrm>
        </p:spPr>
      </p:pic>
      <p:pic>
        <p:nvPicPr>
          <p:cNvPr id="183300" name="Picture 4" descr="Berberis_Rosy300"/>
          <p:cNvPicPr>
            <a:picLocks noGrp="1" noChangeAspect="1" noChangeArrowheads="1"/>
          </p:cNvPicPr>
          <p:nvPr>
            <p:ph sz="quarter" idx="2"/>
          </p:nvPr>
        </p:nvPicPr>
        <p:blipFill>
          <a:blip r:embed="rId3"/>
          <a:srcRect/>
          <a:stretch>
            <a:fillRect/>
          </a:stretch>
        </p:blipFill>
        <p:spPr>
          <a:xfrm>
            <a:off x="2209800" y="4191000"/>
            <a:ext cx="2185988" cy="2185988"/>
          </a:xfrm>
        </p:spPr>
      </p:pic>
      <p:pic>
        <p:nvPicPr>
          <p:cNvPr id="183301" name="Picture 5" descr="Japanese%20barberry2"/>
          <p:cNvPicPr>
            <a:picLocks noGrp="1" noChangeAspect="1" noChangeArrowheads="1"/>
          </p:cNvPicPr>
          <p:nvPr>
            <p:ph sz="quarter" idx="3"/>
          </p:nvPr>
        </p:nvPicPr>
        <p:blipFill>
          <a:blip r:embed="rId4"/>
          <a:srcRect/>
          <a:stretch>
            <a:fillRect/>
          </a:stretch>
        </p:blipFill>
        <p:spPr>
          <a:xfrm>
            <a:off x="304800" y="4114800"/>
            <a:ext cx="1625600" cy="2438400"/>
          </a:xfrm>
        </p:spPr>
      </p:pic>
      <p:sp>
        <p:nvSpPr>
          <p:cNvPr id="183302" name="Text Box 6"/>
          <p:cNvSpPr txBox="1">
            <a:spLocks noChangeArrowheads="1"/>
          </p:cNvSpPr>
          <p:nvPr/>
        </p:nvSpPr>
        <p:spPr bwMode="auto">
          <a:xfrm>
            <a:off x="5257800" y="1524000"/>
            <a:ext cx="3505200" cy="366713"/>
          </a:xfrm>
          <a:prstGeom prst="rect">
            <a:avLst/>
          </a:prstGeom>
          <a:noFill/>
          <a:ln w="9525">
            <a:noFill/>
            <a:miter lim="800000"/>
            <a:headEnd/>
            <a:tailEnd/>
          </a:ln>
        </p:spPr>
        <p:txBody>
          <a:bodyPr>
            <a:spAutoFit/>
          </a:bodyPr>
          <a:lstStyle/>
          <a:p>
            <a:pPr>
              <a:spcBef>
                <a:spcPct val="50000"/>
              </a:spcBef>
            </a:pPr>
            <a:endParaRPr lang="en-US"/>
          </a:p>
        </p:txBody>
      </p:sp>
      <p:sp>
        <p:nvSpPr>
          <p:cNvPr id="183303" name="Text Box 7"/>
          <p:cNvSpPr txBox="1">
            <a:spLocks noChangeArrowheads="1"/>
          </p:cNvSpPr>
          <p:nvPr/>
        </p:nvSpPr>
        <p:spPr bwMode="auto">
          <a:xfrm>
            <a:off x="4953000" y="1600200"/>
            <a:ext cx="3200400" cy="4492625"/>
          </a:xfrm>
          <a:prstGeom prst="rect">
            <a:avLst/>
          </a:prstGeom>
          <a:noFill/>
          <a:ln w="9525">
            <a:noFill/>
            <a:miter lim="800000"/>
            <a:headEnd/>
            <a:tailEnd/>
          </a:ln>
        </p:spPr>
        <p:txBody>
          <a:bodyPr>
            <a:spAutoFit/>
          </a:bodyPr>
          <a:lstStyle/>
          <a:p>
            <a:pPr>
              <a:spcBef>
                <a:spcPct val="50000"/>
              </a:spcBef>
              <a:buFontTx/>
              <a:buChar char="•"/>
            </a:pPr>
            <a:r>
              <a:rPr lang="en-US"/>
              <a:t>Spiny, deciduous shrub</a:t>
            </a:r>
          </a:p>
          <a:p>
            <a:pPr>
              <a:spcBef>
                <a:spcPct val="50000"/>
              </a:spcBef>
              <a:buFontTx/>
              <a:buChar char="•"/>
            </a:pPr>
            <a:r>
              <a:rPr lang="en-US"/>
              <a:t>Height – up to 8 feet</a:t>
            </a:r>
          </a:p>
          <a:p>
            <a:pPr>
              <a:spcBef>
                <a:spcPct val="50000"/>
              </a:spcBef>
              <a:buFontTx/>
              <a:buChar char="•"/>
            </a:pPr>
            <a:r>
              <a:rPr lang="en-US"/>
              <a:t>Leaves – in clusters, green, red or purple</a:t>
            </a:r>
          </a:p>
          <a:p>
            <a:pPr>
              <a:spcBef>
                <a:spcPct val="50000"/>
              </a:spcBef>
              <a:buFontTx/>
              <a:buChar char="•"/>
            </a:pPr>
            <a:r>
              <a:rPr lang="en-US"/>
              <a:t>Seeds – bright red, oblong berry</a:t>
            </a:r>
          </a:p>
          <a:p>
            <a:pPr>
              <a:spcBef>
                <a:spcPct val="50000"/>
              </a:spcBef>
              <a:buFontTx/>
              <a:buChar char="•"/>
            </a:pPr>
            <a:r>
              <a:rPr lang="en-US"/>
              <a:t>Seeds dispersed by birds</a:t>
            </a:r>
          </a:p>
          <a:p>
            <a:pPr>
              <a:spcBef>
                <a:spcPct val="50000"/>
              </a:spcBef>
              <a:buFontTx/>
              <a:buChar char="•"/>
            </a:pPr>
            <a:r>
              <a:rPr lang="en-US"/>
              <a:t>Small flowers in clusters with six yellow petals</a:t>
            </a:r>
          </a:p>
          <a:p>
            <a:pPr>
              <a:spcBef>
                <a:spcPct val="50000"/>
              </a:spcBef>
              <a:buFontTx/>
              <a:buChar char="•"/>
            </a:pPr>
            <a:r>
              <a:rPr lang="en-US"/>
              <a:t>Pollinated by bees</a:t>
            </a:r>
          </a:p>
          <a:p>
            <a:pPr>
              <a:spcBef>
                <a:spcPct val="50000"/>
              </a:spcBef>
              <a:buFontTx/>
              <a:buChar char="•"/>
            </a:pPr>
            <a:r>
              <a:rPr lang="en-US"/>
              <a:t>Introduced from Japan</a:t>
            </a:r>
          </a:p>
          <a:p>
            <a:pPr>
              <a:spcBef>
                <a:spcPct val="50000"/>
              </a:spcBef>
              <a:buFontTx/>
              <a:buChar char="•"/>
            </a:pPr>
            <a:endParaRPr lang="en-US"/>
          </a:p>
        </p:txBody>
      </p:sp>
    </p:spTree>
    <p:extLst>
      <p:ext uri="{BB962C8B-B14F-4D97-AF65-F5344CB8AC3E}">
        <p14:creationId xmlns:p14="http://schemas.microsoft.com/office/powerpoint/2010/main" val="2367501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p:txBody>
          <a:bodyPr/>
          <a:lstStyle/>
          <a:p>
            <a:pPr eaLnBrk="1" hangingPunct="1"/>
            <a:r>
              <a:rPr lang="en-US" smtClean="0"/>
              <a:t>Japanese Knotweed</a:t>
            </a:r>
          </a:p>
        </p:txBody>
      </p:sp>
      <p:pic>
        <p:nvPicPr>
          <p:cNvPr id="184323" name="Picture 3" descr="Japanese%20knotweed%201"/>
          <p:cNvPicPr>
            <a:picLocks noGrp="1" noChangeAspect="1" noChangeArrowheads="1"/>
          </p:cNvPicPr>
          <p:nvPr>
            <p:ph sz="half" idx="1"/>
          </p:nvPr>
        </p:nvPicPr>
        <p:blipFill>
          <a:blip r:embed="rId2"/>
          <a:srcRect/>
          <a:stretch>
            <a:fillRect/>
          </a:stretch>
        </p:blipFill>
        <p:spPr>
          <a:xfrm>
            <a:off x="4953000" y="1371600"/>
            <a:ext cx="3886200" cy="2914650"/>
          </a:xfrm>
        </p:spPr>
      </p:pic>
      <p:pic>
        <p:nvPicPr>
          <p:cNvPr id="184324" name="Picture 4" descr="japanese_knotweed"/>
          <p:cNvPicPr>
            <a:picLocks noGrp="1" noChangeAspect="1" noChangeArrowheads="1"/>
          </p:cNvPicPr>
          <p:nvPr>
            <p:ph sz="quarter" idx="2"/>
          </p:nvPr>
        </p:nvPicPr>
        <p:blipFill>
          <a:blip r:embed="rId3"/>
          <a:srcRect/>
          <a:stretch>
            <a:fillRect/>
          </a:stretch>
        </p:blipFill>
        <p:spPr>
          <a:xfrm>
            <a:off x="7010400" y="4572000"/>
            <a:ext cx="1905000" cy="1874838"/>
          </a:xfrm>
        </p:spPr>
      </p:pic>
      <p:pic>
        <p:nvPicPr>
          <p:cNvPr id="184325" name="Picture 5" descr="Japanese-knotweed-09"/>
          <p:cNvPicPr>
            <a:picLocks noGrp="1" noChangeAspect="1" noChangeArrowheads="1"/>
          </p:cNvPicPr>
          <p:nvPr>
            <p:ph sz="quarter" idx="3"/>
          </p:nvPr>
        </p:nvPicPr>
        <p:blipFill>
          <a:blip r:embed="rId4"/>
          <a:srcRect/>
          <a:stretch>
            <a:fillRect/>
          </a:stretch>
        </p:blipFill>
        <p:spPr>
          <a:xfrm>
            <a:off x="4953000" y="4419600"/>
            <a:ext cx="1643063" cy="2187575"/>
          </a:xfrm>
        </p:spPr>
      </p:pic>
      <p:sp>
        <p:nvSpPr>
          <p:cNvPr id="184326" name="Text Box 6"/>
          <p:cNvSpPr txBox="1">
            <a:spLocks noChangeArrowheads="1"/>
          </p:cNvSpPr>
          <p:nvPr/>
        </p:nvSpPr>
        <p:spPr bwMode="auto">
          <a:xfrm>
            <a:off x="457200" y="1265238"/>
            <a:ext cx="4114800" cy="5180012"/>
          </a:xfrm>
          <a:prstGeom prst="rect">
            <a:avLst/>
          </a:prstGeom>
          <a:noFill/>
          <a:ln w="9525">
            <a:noFill/>
            <a:miter lim="800000"/>
            <a:headEnd/>
            <a:tailEnd/>
          </a:ln>
        </p:spPr>
        <p:txBody>
          <a:bodyPr>
            <a:spAutoFit/>
          </a:bodyPr>
          <a:lstStyle/>
          <a:p>
            <a:pPr>
              <a:spcBef>
                <a:spcPct val="50000"/>
              </a:spcBef>
              <a:buFontTx/>
              <a:buChar char="•"/>
            </a:pPr>
            <a:r>
              <a:rPr lang="en-US"/>
              <a:t>Perennial, herbaceous shrub very common in riparian areas</a:t>
            </a:r>
          </a:p>
          <a:p>
            <a:pPr>
              <a:spcBef>
                <a:spcPct val="50000"/>
              </a:spcBef>
              <a:buFontTx/>
              <a:buChar char="•"/>
            </a:pPr>
            <a:r>
              <a:rPr lang="en-US"/>
              <a:t>Height – up to 10 feet</a:t>
            </a:r>
          </a:p>
          <a:p>
            <a:pPr>
              <a:spcBef>
                <a:spcPct val="50000"/>
              </a:spcBef>
              <a:buFontTx/>
              <a:buChar char="•"/>
            </a:pPr>
            <a:r>
              <a:rPr lang="en-US"/>
              <a:t>Leaves – broad, 8-15 cm long, 5-12 cm wide</a:t>
            </a:r>
          </a:p>
          <a:p>
            <a:pPr>
              <a:spcBef>
                <a:spcPct val="50000"/>
              </a:spcBef>
              <a:buFontTx/>
              <a:buChar char="•"/>
            </a:pPr>
            <a:r>
              <a:rPr lang="en-US"/>
              <a:t>Seeds – dark, glossy, winged, dispersed by wind and water</a:t>
            </a:r>
          </a:p>
          <a:p>
            <a:pPr>
              <a:spcBef>
                <a:spcPct val="50000"/>
              </a:spcBef>
              <a:buFontTx/>
              <a:buChar char="•"/>
            </a:pPr>
            <a:r>
              <a:rPr lang="en-US"/>
              <a:t>Very high germination rates</a:t>
            </a:r>
          </a:p>
          <a:p>
            <a:pPr>
              <a:spcBef>
                <a:spcPct val="50000"/>
              </a:spcBef>
              <a:buFontTx/>
              <a:buChar char="•"/>
            </a:pPr>
            <a:r>
              <a:rPr lang="en-US"/>
              <a:t>Flowers long and narrow, greenish white in color</a:t>
            </a:r>
          </a:p>
          <a:p>
            <a:pPr>
              <a:spcBef>
                <a:spcPct val="50000"/>
              </a:spcBef>
              <a:buFontTx/>
              <a:buChar char="•"/>
            </a:pPr>
            <a:r>
              <a:rPr lang="en-US"/>
              <a:t>Stems hollow, greenish red</a:t>
            </a:r>
          </a:p>
          <a:p>
            <a:pPr>
              <a:spcBef>
                <a:spcPct val="50000"/>
              </a:spcBef>
              <a:buFontTx/>
              <a:buChar char="•"/>
            </a:pPr>
            <a:r>
              <a:rPr lang="en-US"/>
              <a:t>Pollinated by bees</a:t>
            </a:r>
          </a:p>
          <a:p>
            <a:pPr>
              <a:spcBef>
                <a:spcPct val="50000"/>
              </a:spcBef>
              <a:buFontTx/>
              <a:buChar char="•"/>
            </a:pPr>
            <a:r>
              <a:rPr lang="en-US"/>
              <a:t>Introduced from Japan</a:t>
            </a:r>
          </a:p>
          <a:p>
            <a:pPr>
              <a:spcBef>
                <a:spcPct val="50000"/>
              </a:spcBef>
              <a:buFontTx/>
              <a:buChar char="•"/>
            </a:pPr>
            <a:endParaRPr lang="en-US"/>
          </a:p>
        </p:txBody>
      </p:sp>
    </p:spTree>
    <p:extLst>
      <p:ext uri="{BB962C8B-B14F-4D97-AF65-F5344CB8AC3E}">
        <p14:creationId xmlns:p14="http://schemas.microsoft.com/office/powerpoint/2010/main" val="37499341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TotalTime>
  <Words>1128</Words>
  <Application>Microsoft Macintosh PowerPoint</Application>
  <PresentationFormat>On-screen Show (4:3)</PresentationFormat>
  <Paragraphs>134</Paragraphs>
  <Slides>32</Slides>
  <Notes>0</Notes>
  <HiddenSlides>15</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32</vt:i4>
      </vt:variant>
    </vt:vector>
  </HeadingPairs>
  <TitlesOfParts>
    <vt:vector size="35" baseType="lpstr">
      <vt:lpstr>Office Theme</vt:lpstr>
      <vt:lpstr>Microsoft Word 97 - 2004 Document</vt:lpstr>
      <vt:lpstr>Photo Editor Photo</vt:lpstr>
      <vt:lpstr>Forestry Training Part II</vt:lpstr>
      <vt:lpstr>Wildfires in Pennsylvania</vt:lpstr>
      <vt:lpstr>PowerPoint Presentation</vt:lpstr>
      <vt:lpstr>Trees Reduce Air Pollution</vt:lpstr>
      <vt:lpstr>Benefits of Landscape Trees</vt:lpstr>
      <vt:lpstr>INVASIVE PLANTS</vt:lpstr>
      <vt:lpstr>Garlic Mustard</vt:lpstr>
      <vt:lpstr>Japanese Barberry</vt:lpstr>
      <vt:lpstr>Japanese Knotweed</vt:lpstr>
      <vt:lpstr>Multiflora Rose</vt:lpstr>
      <vt:lpstr>Autumn Olive</vt:lpstr>
      <vt:lpstr>Purple Loosestrife</vt:lpstr>
      <vt:lpstr>State Regulation of Timber Harvesting</vt:lpstr>
      <vt:lpstr>Forest Measurement Tools</vt:lpstr>
      <vt:lpstr>DBH + # of 16 foot logs = Log/Tree Volume DBH = diameter at 4.5 feet above the ground Log = 16 feet &amp; ½ log = 8 feet Log/Tree Volume = Board Feet of usable lumber</vt:lpstr>
      <vt:lpstr>PowerPoint Presentation</vt:lpstr>
      <vt:lpstr>Biltmore Stick</vt:lpstr>
      <vt:lpstr>PowerPoint Presentation</vt:lpstr>
      <vt:lpstr>Biltmore Stick</vt:lpstr>
      <vt:lpstr>Tree Classifications</vt:lpstr>
      <vt:lpstr>PowerPoint Presentation</vt:lpstr>
      <vt:lpstr>Forest Management Practices</vt:lpstr>
      <vt:lpstr>High Grading or Diameter Limit </vt:lpstr>
      <vt:lpstr>Regeneration (seedlings) Planting or Natural</vt:lpstr>
      <vt:lpstr>Too Many Deer = Too Few Seedlings To Grow Diversified Forests</vt:lpstr>
      <vt:lpstr>Best Management Practices (BMPs)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dhakim</dc:creator>
  <cp:lastModifiedBy>dhakim</cp:lastModifiedBy>
  <cp:revision>4</cp:revision>
  <dcterms:created xsi:type="dcterms:W3CDTF">2013-04-23T12:37:34Z</dcterms:created>
  <dcterms:modified xsi:type="dcterms:W3CDTF">2013-04-23T12:42:12Z</dcterms:modified>
</cp:coreProperties>
</file>